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220" r:id="rId1"/>
  </p:sldMasterIdLst>
  <p:handoutMasterIdLst>
    <p:handoutMasterId r:id="rId25"/>
  </p:handoutMasterIdLst>
  <p:sldIdLst>
    <p:sldId id="295" r:id="rId2"/>
    <p:sldId id="288" r:id="rId3"/>
    <p:sldId id="298" r:id="rId4"/>
    <p:sldId id="299" r:id="rId5"/>
    <p:sldId id="318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4" r:id="rId21"/>
    <p:sldId id="315" r:id="rId22"/>
    <p:sldId id="316" r:id="rId23"/>
    <p:sldId id="317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EB739D1-9FF4-45AE-A548-7A307F9CF139}">
          <p14:sldIdLst>
            <p14:sldId id="295"/>
            <p14:sldId id="288"/>
            <p14:sldId id="298"/>
            <p14:sldId id="299"/>
            <p14:sldId id="318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EFF9"/>
    <a:srgbClr val="7EC66A"/>
    <a:srgbClr val="BF3D27"/>
    <a:srgbClr val="009900"/>
    <a:srgbClr val="366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0" autoAdjust="0"/>
    <p:restoredTop sz="96187" autoAdjust="0"/>
  </p:normalViewPr>
  <p:slideViewPr>
    <p:cSldViewPr snapToGrid="0">
      <p:cViewPr varScale="1">
        <p:scale>
          <a:sx n="80" d="100"/>
          <a:sy n="80" d="100"/>
        </p:scale>
        <p:origin x="120" y="6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0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9A7252-D405-4822-B637-A3D673D8B84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D1321-AABC-4B3C-A6FA-F2A27B30F23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972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9593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327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56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8485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6706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260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83476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6325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8282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5391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0550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8273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2031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594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4867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2315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8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61F224C-7ECE-4460-966F-C7FD43AE0379}" type="datetimeFigureOut">
              <a:rPr lang="ru-RU" smtClean="0"/>
              <a:pPr/>
              <a:t>01.09.2017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94D1139-4ECC-4965-BE1A-FBB0AE163B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459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1" r:id="rId1"/>
    <p:sldLayoutId id="2147484222" r:id="rId2"/>
    <p:sldLayoutId id="2147484223" r:id="rId3"/>
    <p:sldLayoutId id="2147484224" r:id="rId4"/>
    <p:sldLayoutId id="2147484225" r:id="rId5"/>
    <p:sldLayoutId id="2147484226" r:id="rId6"/>
    <p:sldLayoutId id="2147484227" r:id="rId7"/>
    <p:sldLayoutId id="2147484228" r:id="rId8"/>
    <p:sldLayoutId id="2147484229" r:id="rId9"/>
    <p:sldLayoutId id="2147484230" r:id="rId10"/>
    <p:sldLayoutId id="2147484231" r:id="rId11"/>
    <p:sldLayoutId id="2147484232" r:id="rId12"/>
    <p:sldLayoutId id="2147484233" r:id="rId13"/>
    <p:sldLayoutId id="2147484234" r:id="rId14"/>
    <p:sldLayoutId id="2147484235" r:id="rId15"/>
    <p:sldLayoutId id="2147484236" r:id="rId16"/>
    <p:sldLayoutId id="214748423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80929" y="139700"/>
            <a:ext cx="9056077" cy="650631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Лекция </a:t>
            </a:r>
            <a:r>
              <a:rPr lang="ru-RU" sz="4000" dirty="0" smtClean="0"/>
              <a:t>№5</a:t>
            </a:r>
            <a:endParaRPr lang="ru-RU" sz="40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920629" y="2514600"/>
            <a:ext cx="9056077" cy="29972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Введение </a:t>
            </a:r>
            <a:r>
              <a:rPr lang="ru-RU" sz="540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проектирование</a:t>
            </a:r>
            <a:endParaRPr lang="ru-RU" sz="4000" i="1" dirty="0">
              <a:ln w="0"/>
              <a:solidFill>
                <a:schemeClr val="accent6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Picture 2" descr="http://www.ru.all.biz/img/ru/service_catalog/145553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950" y="1190208"/>
            <a:ext cx="1941433" cy="201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67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904268" y="-10400"/>
            <a:ext cx="484010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Объединение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9823" y="1265206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Персоны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97771"/>
              </p:ext>
            </p:extLst>
          </p:nvPr>
        </p:nvGraphicFramePr>
        <p:xfrm>
          <a:off x="240732" y="1758432"/>
          <a:ext cx="3693696" cy="1991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232"/>
                <a:gridCol w="1231232"/>
                <a:gridCol w="1231232"/>
              </a:tblGrid>
              <a:tr h="364555">
                <a:tc>
                  <a:txBody>
                    <a:bodyPr/>
                    <a:lstStyle/>
                    <a:p>
                      <a:r>
                        <a:rPr lang="ru-RU" sz="2100" dirty="0"/>
                        <a:t>Имя</a:t>
                      </a:r>
                    </a:p>
                  </a:txBody>
                  <a:tcPr marL="78193" marR="78193" marT="39097" marB="39097" anchor="ctr"/>
                </a:tc>
                <a:tc>
                  <a:txBody>
                    <a:bodyPr/>
                    <a:lstStyle/>
                    <a:p>
                      <a:r>
                        <a:rPr lang="ru-RU" sz="2100" dirty="0"/>
                        <a:t>Возраст</a:t>
                      </a:r>
                    </a:p>
                  </a:txBody>
                  <a:tcPr marL="78193" marR="78193" marT="39097" marB="39097" anchor="ctr"/>
                </a:tc>
                <a:tc>
                  <a:txBody>
                    <a:bodyPr/>
                    <a:lstStyle/>
                    <a:p>
                      <a:r>
                        <a:rPr lang="ru-RU" sz="2100" dirty="0"/>
                        <a:t>Вес</a:t>
                      </a:r>
                    </a:p>
                  </a:txBody>
                  <a:tcPr marL="78193" marR="78193" marT="39097" marB="39097" anchor="ctr"/>
                </a:tc>
              </a:tr>
              <a:tr h="364555">
                <a:tc>
                  <a:txBody>
                    <a:bodyPr/>
                    <a:lstStyle/>
                    <a:p>
                      <a:pPr algn="l"/>
                      <a:r>
                        <a:rPr lang="en-US" sz="2100" dirty="0" smtClean="0"/>
                        <a:t>Harry</a:t>
                      </a:r>
                      <a:endParaRPr lang="en-US" sz="2100" dirty="0"/>
                    </a:p>
                  </a:txBody>
                  <a:tcPr marL="78193" marR="78193" marT="39097" marB="3909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/>
                        <a:t>34</a:t>
                      </a:r>
                    </a:p>
                  </a:txBody>
                  <a:tcPr marL="78193" marR="78193" marT="39097" marB="3909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 dirty="0"/>
                        <a:t>80</a:t>
                      </a:r>
                    </a:p>
                  </a:txBody>
                  <a:tcPr marL="78193" marR="78193" marT="39097" marB="39097" anchor="ctr"/>
                </a:tc>
              </a:tr>
              <a:tr h="364555">
                <a:tc>
                  <a:txBody>
                    <a:bodyPr/>
                    <a:lstStyle/>
                    <a:p>
                      <a:pPr algn="l"/>
                      <a:r>
                        <a:rPr lang="en-US" sz="2100" dirty="0" smtClean="0"/>
                        <a:t>Donald</a:t>
                      </a:r>
                      <a:endParaRPr lang="en-US" sz="2100" dirty="0"/>
                    </a:p>
                  </a:txBody>
                  <a:tcPr marL="78193" marR="78193" marT="39097" marB="3909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 dirty="0"/>
                        <a:t>29</a:t>
                      </a:r>
                    </a:p>
                  </a:txBody>
                  <a:tcPr marL="78193" marR="78193" marT="39097" marB="3909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 dirty="0"/>
                        <a:t>70</a:t>
                      </a:r>
                    </a:p>
                  </a:txBody>
                  <a:tcPr marL="78193" marR="78193" marT="39097" marB="39097" anchor="ctr"/>
                </a:tc>
              </a:tr>
              <a:tr h="364555">
                <a:tc>
                  <a:txBody>
                    <a:bodyPr/>
                    <a:lstStyle/>
                    <a:p>
                      <a:pPr algn="l"/>
                      <a:r>
                        <a:rPr lang="en-US" sz="2100"/>
                        <a:t>Helena</a:t>
                      </a:r>
                    </a:p>
                  </a:txBody>
                  <a:tcPr marL="78193" marR="78193" marT="39097" marB="3909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 dirty="0"/>
                        <a:t>54</a:t>
                      </a:r>
                    </a:p>
                  </a:txBody>
                  <a:tcPr marL="78193" marR="78193" marT="39097" marB="3909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 dirty="0"/>
                        <a:t>54</a:t>
                      </a:r>
                    </a:p>
                  </a:txBody>
                  <a:tcPr marL="78193" marR="78193" marT="39097" marB="39097" anchor="ctr"/>
                </a:tc>
              </a:tr>
              <a:tr h="364555">
                <a:tc>
                  <a:txBody>
                    <a:bodyPr/>
                    <a:lstStyle/>
                    <a:p>
                      <a:pPr algn="l"/>
                      <a:r>
                        <a:rPr lang="en-US" sz="2100" dirty="0"/>
                        <a:t>Peter</a:t>
                      </a:r>
                    </a:p>
                  </a:txBody>
                  <a:tcPr marL="78193" marR="78193" marT="39097" marB="3909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 dirty="0"/>
                        <a:t>34</a:t>
                      </a:r>
                    </a:p>
                  </a:txBody>
                  <a:tcPr marL="78193" marR="78193" marT="39097" marB="3909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 dirty="0"/>
                        <a:t>80</a:t>
                      </a:r>
                    </a:p>
                  </a:txBody>
                  <a:tcPr marL="78193" marR="78193" marT="39097" marB="39097"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343232" y="1328248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Персонажи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25268"/>
              </p:ext>
            </p:extLst>
          </p:nvPr>
        </p:nvGraphicFramePr>
        <p:xfrm>
          <a:off x="8575934" y="1874154"/>
          <a:ext cx="3359586" cy="15494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9862"/>
                <a:gridCol w="1119862"/>
                <a:gridCol w="1119862"/>
              </a:tblGrid>
              <a:tr h="350227">
                <a:tc>
                  <a:txBody>
                    <a:bodyPr/>
                    <a:lstStyle/>
                    <a:p>
                      <a:r>
                        <a:rPr lang="ru-RU" sz="2000" dirty="0"/>
                        <a:t>Имя</a:t>
                      </a:r>
                    </a:p>
                  </a:txBody>
                  <a:tcPr marL="77789" marR="77789" marT="38895" marB="38895" anchor="ctr"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Возраст</a:t>
                      </a:r>
                    </a:p>
                  </a:txBody>
                  <a:tcPr marL="77789" marR="77789" marT="38895" marB="38895" anchor="ctr"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Вес</a:t>
                      </a:r>
                    </a:p>
                  </a:txBody>
                  <a:tcPr marL="77789" marR="77789" marT="38895" marB="38895" anchor="ctr"/>
                </a:tc>
              </a:tr>
              <a:tr h="388947"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Daffy</a:t>
                      </a:r>
                    </a:p>
                  </a:txBody>
                  <a:tcPr marL="77789" marR="77789" marT="38895" marB="3889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24</a:t>
                      </a:r>
                    </a:p>
                  </a:txBody>
                  <a:tcPr marL="77789" marR="77789" marT="38895" marB="3889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19</a:t>
                      </a:r>
                    </a:p>
                  </a:txBody>
                  <a:tcPr marL="77789" marR="77789" marT="38895" marB="38895" anchor="ctr"/>
                </a:tc>
              </a:tr>
              <a:tr h="388947">
                <a:tc>
                  <a:txBody>
                    <a:bodyPr/>
                    <a:lstStyle/>
                    <a:p>
                      <a:pPr algn="l"/>
                      <a:r>
                        <a:rPr lang="en-US" sz="2000"/>
                        <a:t>Donald</a:t>
                      </a:r>
                    </a:p>
                  </a:txBody>
                  <a:tcPr marL="77789" marR="77789" marT="38895" marB="3889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29</a:t>
                      </a:r>
                      <a:endParaRPr lang="ru-RU" sz="2000" dirty="0"/>
                    </a:p>
                  </a:txBody>
                  <a:tcPr marL="77789" marR="77789" marT="38895" marB="3889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70</a:t>
                      </a:r>
                      <a:endParaRPr lang="ru-RU" sz="2000" dirty="0"/>
                    </a:p>
                  </a:txBody>
                  <a:tcPr marL="77789" marR="77789" marT="38895" marB="38895" anchor="ctr"/>
                </a:tc>
              </a:tr>
              <a:tr h="388947"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Scrooge</a:t>
                      </a:r>
                    </a:p>
                  </a:txBody>
                  <a:tcPr marL="77789" marR="77789" marT="38895" marB="3889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81</a:t>
                      </a:r>
                    </a:p>
                  </a:txBody>
                  <a:tcPr marL="77789" marR="77789" marT="38895" marB="3889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/>
                        <a:t>27</a:t>
                      </a:r>
                    </a:p>
                  </a:txBody>
                  <a:tcPr marL="77789" marR="77789" marT="38895" marB="38895" anchor="ctr"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5071368"/>
              </p:ext>
            </p:extLst>
          </p:nvPr>
        </p:nvGraphicFramePr>
        <p:xfrm>
          <a:off x="4578038" y="3969491"/>
          <a:ext cx="5251764" cy="2792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0588"/>
                <a:gridCol w="1750588"/>
                <a:gridCol w="1750588"/>
              </a:tblGrid>
              <a:tr h="398897">
                <a:tc>
                  <a:txBody>
                    <a:bodyPr/>
                    <a:lstStyle/>
                    <a:p>
                      <a:r>
                        <a:rPr lang="ru-RU" sz="2100" dirty="0"/>
                        <a:t>Имя</a:t>
                      </a:r>
                    </a:p>
                  </a:txBody>
                  <a:tcPr marL="78777" marR="78777" marT="39388" marB="39388" anchor="ctr"/>
                </a:tc>
                <a:tc>
                  <a:txBody>
                    <a:bodyPr/>
                    <a:lstStyle/>
                    <a:p>
                      <a:r>
                        <a:rPr lang="ru-RU" sz="2100"/>
                        <a:t>Возраст</a:t>
                      </a:r>
                    </a:p>
                  </a:txBody>
                  <a:tcPr marL="78777" marR="78777" marT="39388" marB="39388" anchor="ctr"/>
                </a:tc>
                <a:tc>
                  <a:txBody>
                    <a:bodyPr/>
                    <a:lstStyle/>
                    <a:p>
                      <a:r>
                        <a:rPr lang="ru-RU" sz="2100"/>
                        <a:t>Вес</a:t>
                      </a:r>
                    </a:p>
                  </a:txBody>
                  <a:tcPr marL="78777" marR="78777" marT="39388" marB="39388" anchor="ctr"/>
                </a:tc>
              </a:tr>
              <a:tr h="398897">
                <a:tc>
                  <a:txBody>
                    <a:bodyPr/>
                    <a:lstStyle/>
                    <a:p>
                      <a:pPr algn="l"/>
                      <a:r>
                        <a:rPr lang="en-US" sz="2100" dirty="0"/>
                        <a:t>Harry</a:t>
                      </a:r>
                    </a:p>
                  </a:txBody>
                  <a:tcPr marL="78777" marR="78777" marT="39388" marB="393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/>
                        <a:t>34</a:t>
                      </a:r>
                    </a:p>
                  </a:txBody>
                  <a:tcPr marL="78777" marR="78777" marT="39388" marB="393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/>
                        <a:t>80</a:t>
                      </a:r>
                    </a:p>
                  </a:txBody>
                  <a:tcPr marL="78777" marR="78777" marT="39388" marB="39388" anchor="ctr"/>
                </a:tc>
              </a:tr>
              <a:tr h="398897">
                <a:tc>
                  <a:txBody>
                    <a:bodyPr/>
                    <a:lstStyle/>
                    <a:p>
                      <a:pPr algn="l"/>
                      <a:r>
                        <a:rPr lang="en-US" sz="2100" dirty="0" smtClean="0"/>
                        <a:t>Donald</a:t>
                      </a:r>
                      <a:endParaRPr lang="en-US" sz="2100" dirty="0"/>
                    </a:p>
                  </a:txBody>
                  <a:tcPr marL="78777" marR="78777" marT="39388" marB="393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/>
                        <a:t>29</a:t>
                      </a:r>
                    </a:p>
                  </a:txBody>
                  <a:tcPr marL="78777" marR="78777" marT="39388" marB="393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 dirty="0"/>
                        <a:t>70</a:t>
                      </a:r>
                    </a:p>
                  </a:txBody>
                  <a:tcPr marL="78777" marR="78777" marT="39388" marB="39388" anchor="ctr"/>
                </a:tc>
              </a:tr>
              <a:tr h="398897">
                <a:tc>
                  <a:txBody>
                    <a:bodyPr/>
                    <a:lstStyle/>
                    <a:p>
                      <a:pPr algn="l"/>
                      <a:r>
                        <a:rPr lang="en-US" sz="2100" dirty="0"/>
                        <a:t>Helena</a:t>
                      </a:r>
                    </a:p>
                  </a:txBody>
                  <a:tcPr marL="78777" marR="78777" marT="39388" marB="393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/>
                        <a:t>54</a:t>
                      </a:r>
                    </a:p>
                  </a:txBody>
                  <a:tcPr marL="78777" marR="78777" marT="39388" marB="393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/>
                        <a:t>54</a:t>
                      </a:r>
                    </a:p>
                  </a:txBody>
                  <a:tcPr marL="78777" marR="78777" marT="39388" marB="39388" anchor="ctr"/>
                </a:tc>
              </a:tr>
              <a:tr h="398897">
                <a:tc>
                  <a:txBody>
                    <a:bodyPr/>
                    <a:lstStyle/>
                    <a:p>
                      <a:pPr algn="l"/>
                      <a:r>
                        <a:rPr lang="en-US" sz="2100"/>
                        <a:t>Peter</a:t>
                      </a:r>
                    </a:p>
                  </a:txBody>
                  <a:tcPr marL="78777" marR="78777" marT="39388" marB="393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/>
                        <a:t>34</a:t>
                      </a:r>
                    </a:p>
                  </a:txBody>
                  <a:tcPr marL="78777" marR="78777" marT="39388" marB="393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/>
                        <a:t>80</a:t>
                      </a:r>
                    </a:p>
                  </a:txBody>
                  <a:tcPr marL="78777" marR="78777" marT="39388" marB="39388" anchor="ctr"/>
                </a:tc>
              </a:tr>
              <a:tr h="398897">
                <a:tc>
                  <a:txBody>
                    <a:bodyPr/>
                    <a:lstStyle/>
                    <a:p>
                      <a:pPr algn="l"/>
                      <a:r>
                        <a:rPr lang="en-US" sz="2100"/>
                        <a:t>Daffy</a:t>
                      </a:r>
                    </a:p>
                  </a:txBody>
                  <a:tcPr marL="78777" marR="78777" marT="39388" marB="393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 dirty="0"/>
                        <a:t>24</a:t>
                      </a:r>
                    </a:p>
                  </a:txBody>
                  <a:tcPr marL="78777" marR="78777" marT="39388" marB="393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/>
                        <a:t>19</a:t>
                      </a:r>
                    </a:p>
                  </a:txBody>
                  <a:tcPr marL="78777" marR="78777" marT="39388" marB="39388" anchor="ctr"/>
                </a:tc>
              </a:tr>
              <a:tr h="398897">
                <a:tc>
                  <a:txBody>
                    <a:bodyPr/>
                    <a:lstStyle/>
                    <a:p>
                      <a:pPr algn="l"/>
                      <a:r>
                        <a:rPr lang="en-US" sz="2100" dirty="0"/>
                        <a:t>Scrooge</a:t>
                      </a:r>
                    </a:p>
                  </a:txBody>
                  <a:tcPr marL="78777" marR="78777" marT="39388" marB="393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 dirty="0"/>
                        <a:t>81</a:t>
                      </a:r>
                    </a:p>
                  </a:txBody>
                  <a:tcPr marL="78777" marR="78777" marT="39388" marB="393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100" dirty="0"/>
                        <a:t>27</a:t>
                      </a:r>
                    </a:p>
                  </a:txBody>
                  <a:tcPr marL="78777" marR="78777" marT="39388" marB="39388" anchor="ctr"/>
                </a:tc>
              </a:tr>
            </a:tbl>
          </a:graphicData>
        </a:graphic>
      </p:graphicFrame>
      <p:sp>
        <p:nvSpPr>
          <p:cNvPr id="3" name="Тройная стрелка влево/вправо/вверх 2"/>
          <p:cNvSpPr/>
          <p:nvPr/>
        </p:nvSpPr>
        <p:spPr>
          <a:xfrm rot="10800000">
            <a:off x="3934428" y="3332747"/>
            <a:ext cx="4550405" cy="591908"/>
          </a:xfrm>
          <a:prstGeom prst="leftRightUpArrow">
            <a:avLst>
              <a:gd name="adj1" fmla="val 14104"/>
              <a:gd name="adj2" fmla="val 14104"/>
              <a:gd name="adj3" fmla="val 236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un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732" y="4403558"/>
            <a:ext cx="3461885" cy="199724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185749" y="1115261"/>
            <a:ext cx="41388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Объединение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– результирующая таблица будет содержать записи из обеих сущностей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Повторяющие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записи исключаются. </a:t>
            </a:r>
            <a:endParaRPr lang="ru-RU" sz="2000" dirty="0">
              <a:solidFill>
                <a:schemeClr val="accent2">
                  <a:lumMod val="5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04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992560" y="-43954"/>
            <a:ext cx="456727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Пересечение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3421" y="944325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Персоны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116145"/>
              </p:ext>
            </p:extLst>
          </p:nvPr>
        </p:nvGraphicFramePr>
        <p:xfrm>
          <a:off x="115445" y="1529100"/>
          <a:ext cx="5352255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4085"/>
                <a:gridCol w="1784085"/>
                <a:gridCol w="1784085"/>
              </a:tblGrid>
              <a:tr h="260199">
                <a:tc>
                  <a:txBody>
                    <a:bodyPr/>
                    <a:lstStyle/>
                    <a:p>
                      <a:r>
                        <a:rPr lang="ru-RU" sz="2400" dirty="0"/>
                        <a:t>Имя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Возраст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/>
                        <a:t>Вес</a:t>
                      </a:r>
                    </a:p>
                  </a:txBody>
                  <a:tcPr anchor="ctr"/>
                </a:tc>
              </a:tr>
              <a:tr h="260199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Harry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80</a:t>
                      </a:r>
                    </a:p>
                  </a:txBody>
                  <a:tcPr anchor="ctr"/>
                </a:tc>
              </a:tr>
              <a:tr h="260199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Donald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70</a:t>
                      </a:r>
                    </a:p>
                  </a:txBody>
                  <a:tcPr anchor="ctr"/>
                </a:tc>
              </a:tr>
              <a:tr h="260199">
                <a:tc>
                  <a:txBody>
                    <a:bodyPr/>
                    <a:lstStyle/>
                    <a:p>
                      <a:pPr algn="l"/>
                      <a:r>
                        <a:rPr lang="en-US" sz="2400"/>
                        <a:t>Helena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54</a:t>
                      </a:r>
                    </a:p>
                  </a:txBody>
                  <a:tcPr anchor="ctr"/>
                </a:tc>
              </a:tr>
              <a:tr h="260199"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Peter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80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985594" y="1001942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Персонажи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304189"/>
              </p:ext>
            </p:extLst>
          </p:nvPr>
        </p:nvGraphicFramePr>
        <p:xfrm>
          <a:off x="8169441" y="1529100"/>
          <a:ext cx="3804756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252"/>
                <a:gridCol w="1268252"/>
                <a:gridCol w="1268252"/>
              </a:tblGrid>
              <a:tr h="437768">
                <a:tc>
                  <a:txBody>
                    <a:bodyPr/>
                    <a:lstStyle/>
                    <a:p>
                      <a:r>
                        <a:rPr lang="ru-RU" sz="2400" dirty="0"/>
                        <a:t>Имя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Возраст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Вес</a:t>
                      </a:r>
                    </a:p>
                  </a:txBody>
                  <a:tcPr anchor="ctr"/>
                </a:tc>
              </a:tr>
              <a:tr h="437768"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Daffy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19</a:t>
                      </a:r>
                    </a:p>
                  </a:txBody>
                  <a:tcPr anchor="ctr"/>
                </a:tc>
              </a:tr>
              <a:tr h="437768"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Donald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29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70</a:t>
                      </a:r>
                      <a:endParaRPr lang="ru-RU" sz="2400" dirty="0"/>
                    </a:p>
                  </a:txBody>
                  <a:tcPr anchor="ctr"/>
                </a:tc>
              </a:tr>
              <a:tr h="437768"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Scrooge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81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27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Тройная стрелка влево/вправо/вверх 2"/>
          <p:cNvSpPr/>
          <p:nvPr/>
        </p:nvSpPr>
        <p:spPr>
          <a:xfrm rot="10800000">
            <a:off x="5734776" y="1890828"/>
            <a:ext cx="2081463" cy="2236004"/>
          </a:xfrm>
          <a:prstGeom prst="leftRightUpArrow">
            <a:avLst>
              <a:gd name="adj1" fmla="val 14104"/>
              <a:gd name="adj2" fmla="val 14104"/>
              <a:gd name="adj3" fmla="val 236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592452"/>
              </p:ext>
            </p:extLst>
          </p:nvPr>
        </p:nvGraphicFramePr>
        <p:xfrm>
          <a:off x="4655078" y="4436568"/>
          <a:ext cx="6096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218823">
                <a:tc>
                  <a:txBody>
                    <a:bodyPr/>
                    <a:lstStyle/>
                    <a:p>
                      <a:r>
                        <a:rPr lang="ru-RU" sz="2800" dirty="0"/>
                        <a:t>Имя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Возраст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/>
                        <a:t>Вес</a:t>
                      </a:r>
                    </a:p>
                  </a:txBody>
                  <a:tcPr anchor="ctr"/>
                </a:tc>
              </a:tr>
              <a:tr h="218823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Donald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70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5" name="Рисунок 14" descr="intersec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356" y="4016188"/>
            <a:ext cx="3293225" cy="187928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04356" y="6127366"/>
            <a:ext cx="112994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Пересечение –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содержит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только те записи,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что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входят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в оба отношения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67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166081" y="0"/>
            <a:ext cx="313739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Разность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3421" y="944325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Персоны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613375"/>
              </p:ext>
            </p:extLst>
          </p:nvPr>
        </p:nvGraphicFramePr>
        <p:xfrm>
          <a:off x="115447" y="1529100"/>
          <a:ext cx="5130321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0107"/>
                <a:gridCol w="1710107"/>
                <a:gridCol w="1710107"/>
              </a:tblGrid>
              <a:tr h="365760">
                <a:tc>
                  <a:txBody>
                    <a:bodyPr/>
                    <a:lstStyle/>
                    <a:p>
                      <a:r>
                        <a:rPr lang="ru-RU" sz="2000" dirty="0"/>
                        <a:t>Имя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Возраст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Вес</a:t>
                      </a:r>
                    </a:p>
                  </a:txBody>
                  <a:tcPr anchor="ctr"/>
                </a:tc>
              </a:tr>
              <a:tr h="36576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Harry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/>
                        <a:t>80</a:t>
                      </a:r>
                    </a:p>
                  </a:txBody>
                  <a:tcPr anchor="ctr"/>
                </a:tc>
              </a:tr>
              <a:tr h="36576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Donald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/>
                        <a:t>70</a:t>
                      </a:r>
                    </a:p>
                  </a:txBody>
                  <a:tcPr anchor="ctr"/>
                </a:tc>
              </a:tr>
              <a:tr h="365760"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Helena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/>
                        <a:t>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/>
                        <a:t>54</a:t>
                      </a:r>
                    </a:p>
                  </a:txBody>
                  <a:tcPr anchor="ctr"/>
                </a:tc>
              </a:tr>
              <a:tr h="365760"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Peter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/>
                        <a:t>80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985594" y="1001942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Персонажи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035563"/>
              </p:ext>
            </p:extLst>
          </p:nvPr>
        </p:nvGraphicFramePr>
        <p:xfrm>
          <a:off x="8193505" y="1529100"/>
          <a:ext cx="3780693" cy="1751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231"/>
                <a:gridCol w="1260231"/>
                <a:gridCol w="1260231"/>
              </a:tblGrid>
              <a:tr h="437768">
                <a:tc>
                  <a:txBody>
                    <a:bodyPr/>
                    <a:lstStyle/>
                    <a:p>
                      <a:r>
                        <a:rPr lang="ru-RU" sz="2000" dirty="0"/>
                        <a:t>Имя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Возраст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Вес</a:t>
                      </a:r>
                    </a:p>
                  </a:txBody>
                  <a:tcPr anchor="ctr"/>
                </a:tc>
              </a:tr>
              <a:tr h="437768"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Daffy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19</a:t>
                      </a:r>
                    </a:p>
                  </a:txBody>
                  <a:tcPr anchor="ctr"/>
                </a:tc>
              </a:tr>
              <a:tr h="437768">
                <a:tc>
                  <a:txBody>
                    <a:bodyPr/>
                    <a:lstStyle/>
                    <a:p>
                      <a:pPr algn="l"/>
                      <a:r>
                        <a:rPr lang="en-US" sz="2000"/>
                        <a:t>Donald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29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70</a:t>
                      </a:r>
                      <a:endParaRPr lang="ru-RU" sz="2000" dirty="0"/>
                    </a:p>
                  </a:txBody>
                  <a:tcPr anchor="ctr"/>
                </a:tc>
              </a:tr>
              <a:tr h="437768"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Scrooge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81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/>
                        <a:t>27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Тройная стрелка влево/вправо/вверх 2"/>
          <p:cNvSpPr/>
          <p:nvPr/>
        </p:nvSpPr>
        <p:spPr>
          <a:xfrm rot="10800000">
            <a:off x="5468415" y="2141464"/>
            <a:ext cx="2442411" cy="1138708"/>
          </a:xfrm>
          <a:prstGeom prst="leftRightUpArrow">
            <a:avLst>
              <a:gd name="adj1" fmla="val 14104"/>
              <a:gd name="adj2" fmla="val 14104"/>
              <a:gd name="adj3" fmla="val 236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4488868"/>
              </p:ext>
            </p:extLst>
          </p:nvPr>
        </p:nvGraphicFramePr>
        <p:xfrm>
          <a:off x="4479885" y="3472834"/>
          <a:ext cx="6096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218823">
                <a:tc>
                  <a:txBody>
                    <a:bodyPr/>
                    <a:lstStyle/>
                    <a:p>
                      <a:r>
                        <a:rPr lang="ru-RU" sz="2400" dirty="0"/>
                        <a:t>Имя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/>
                        <a:t>Возраст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/>
                        <a:t>Вес</a:t>
                      </a:r>
                    </a:p>
                  </a:txBody>
                  <a:tcPr anchor="ctr"/>
                </a:tc>
              </a:tr>
              <a:tr h="218823">
                <a:tc>
                  <a:txBody>
                    <a:bodyPr/>
                    <a:lstStyle/>
                    <a:p>
                      <a:pPr algn="l"/>
                      <a:r>
                        <a:rPr lang="en-US" sz="2400"/>
                        <a:t>Harry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80</a:t>
                      </a:r>
                    </a:p>
                  </a:txBody>
                  <a:tcPr anchor="ctr"/>
                </a:tc>
              </a:tr>
              <a:tr h="218823"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Helena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54</a:t>
                      </a:r>
                    </a:p>
                  </a:txBody>
                  <a:tcPr anchor="ctr"/>
                </a:tc>
              </a:tr>
              <a:tr h="218823">
                <a:tc>
                  <a:txBody>
                    <a:bodyPr/>
                    <a:lstStyle/>
                    <a:p>
                      <a:pPr algn="l"/>
                      <a:r>
                        <a:rPr lang="en-US" sz="2400"/>
                        <a:t>Peter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80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4" name="Рисунок 13" descr="excep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7550" y="3826068"/>
            <a:ext cx="3556760" cy="195165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7550" y="5903893"/>
            <a:ext cx="111063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Разность –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вычитание из одного отношения другого, причем только там, где значения повторяются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92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972162" y="0"/>
            <a:ext cx="45805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Произведение</a:t>
            </a:r>
            <a:endParaRPr lang="ru-RU" sz="60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3421" y="944325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Мультфильмы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42794" y="1026647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Каналы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ройная стрелка влево/вправо/вверх 2"/>
          <p:cNvSpPr/>
          <p:nvPr/>
        </p:nvSpPr>
        <p:spPr>
          <a:xfrm rot="10800000">
            <a:off x="4664745" y="2850969"/>
            <a:ext cx="2900616" cy="791468"/>
          </a:xfrm>
          <a:prstGeom prst="leftRightUpArrow">
            <a:avLst>
              <a:gd name="adj1" fmla="val 14104"/>
              <a:gd name="adj2" fmla="val 14104"/>
              <a:gd name="adj3" fmla="val 236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003509"/>
              </p:ext>
            </p:extLst>
          </p:nvPr>
        </p:nvGraphicFramePr>
        <p:xfrm>
          <a:off x="209234" y="1467544"/>
          <a:ext cx="4032448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</a:tblGrid>
              <a:tr h="341757">
                <a:tc>
                  <a:txBody>
                    <a:bodyPr/>
                    <a:lstStyle/>
                    <a:p>
                      <a:r>
                        <a:rPr lang="ru-RU" sz="2000" dirty="0"/>
                        <a:t>Код_мульта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Название_мульта</a:t>
                      </a:r>
                    </a:p>
                  </a:txBody>
                  <a:tcPr anchor="ctr"/>
                </a:tc>
              </a:tr>
              <a:tr h="341757"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The Simpsons</a:t>
                      </a:r>
                    </a:p>
                  </a:txBody>
                  <a:tcPr anchor="ctr"/>
                </a:tc>
              </a:tr>
              <a:tr h="341757">
                <a:tc>
                  <a:txBody>
                    <a:bodyPr/>
                    <a:lstStyle/>
                    <a:p>
                      <a:pPr algn="l"/>
                      <a:r>
                        <a:rPr lang="ru-RU" sz="20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Family Guy</a:t>
                      </a:r>
                    </a:p>
                  </a:txBody>
                  <a:tcPr anchor="ctr"/>
                </a:tc>
              </a:tr>
              <a:tr h="341757"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Duck Tales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212631"/>
              </p:ext>
            </p:extLst>
          </p:nvPr>
        </p:nvGraphicFramePr>
        <p:xfrm>
          <a:off x="7988424" y="1467544"/>
          <a:ext cx="396044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220"/>
                <a:gridCol w="1980220"/>
              </a:tblGrid>
              <a:tr h="437768">
                <a:tc>
                  <a:txBody>
                    <a:bodyPr/>
                    <a:lstStyle/>
                    <a:p>
                      <a:r>
                        <a:rPr lang="ru-RU" sz="2400" dirty="0" err="1"/>
                        <a:t>Код_канала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/>
                        <a:t>Название_канала</a:t>
                      </a:r>
                      <a:endParaRPr lang="ru-RU" sz="2400" dirty="0"/>
                    </a:p>
                  </a:txBody>
                  <a:tcPr anchor="ctr"/>
                </a:tc>
              </a:tr>
              <a:tr h="437768"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СТС</a:t>
                      </a:r>
                    </a:p>
                  </a:txBody>
                  <a:tcPr anchor="ctr"/>
                </a:tc>
              </a:tr>
              <a:tr h="437768"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2х2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965608"/>
              </p:ext>
            </p:extLst>
          </p:nvPr>
        </p:nvGraphicFramePr>
        <p:xfrm>
          <a:off x="2013964" y="3688912"/>
          <a:ext cx="8496944" cy="307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298694"/>
                <a:gridCol w="1949778"/>
                <a:gridCol w="212423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/>
                        <a:t>Код_мульта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 dirty="0" err="1"/>
                        <a:t>Название_мульта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Код_канала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Название_канала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/>
                        <a:t>The Simpsons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/>
                        <a:t>СТС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The Simpsons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2х2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/>
                        <a:t>Family Guy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СТС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/>
                        <a:t>Family Guy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2х2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/>
                        <a:t>Duck Tales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СТС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/>
                        <a:t>Duck Tales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/>
                        <a:t>2х2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467011" y="1109598"/>
            <a:ext cx="35908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Произведение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отношение со всеми доменами из двух начальных отношений</a:t>
            </a:r>
          </a:p>
        </p:txBody>
      </p:sp>
    </p:spTree>
    <p:extLst>
      <p:ext uri="{BB962C8B-B14F-4D97-AF65-F5344CB8AC3E}">
        <p14:creationId xmlns:p14="http://schemas.microsoft.com/office/powerpoint/2010/main" val="196549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859423" y="20994"/>
            <a:ext cx="28060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Деление</a:t>
            </a:r>
            <a:endParaRPr lang="ru-RU" sz="60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3421" y="944325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Мультфильмы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26226" y="9443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Каналы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ройная стрелка влево/вправо/вверх 2"/>
          <p:cNvSpPr/>
          <p:nvPr/>
        </p:nvSpPr>
        <p:spPr>
          <a:xfrm rot="10800000">
            <a:off x="5113421" y="1672389"/>
            <a:ext cx="2298031" cy="2370222"/>
          </a:xfrm>
          <a:prstGeom prst="leftRightUpArrow">
            <a:avLst>
              <a:gd name="adj1" fmla="val 14104"/>
              <a:gd name="adj2" fmla="val 14104"/>
              <a:gd name="adj3" fmla="val 236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497826"/>
              </p:ext>
            </p:extLst>
          </p:nvPr>
        </p:nvGraphicFramePr>
        <p:xfrm>
          <a:off x="456057" y="1467544"/>
          <a:ext cx="4032448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</a:tblGrid>
              <a:tr h="341757">
                <a:tc>
                  <a:txBody>
                    <a:bodyPr/>
                    <a:lstStyle/>
                    <a:p>
                      <a:r>
                        <a:rPr lang="ru-RU" sz="2400" dirty="0"/>
                        <a:t>Код_мульта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/>
                        <a:t>Название_мульта</a:t>
                      </a:r>
                    </a:p>
                  </a:txBody>
                  <a:tcPr anchor="ctr"/>
                </a:tc>
              </a:tr>
              <a:tr h="341757"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The Simpsons</a:t>
                      </a:r>
                    </a:p>
                  </a:txBody>
                  <a:tcPr anchor="ctr"/>
                </a:tc>
              </a:tr>
              <a:tr h="341757"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Family Guy</a:t>
                      </a:r>
                    </a:p>
                  </a:txBody>
                  <a:tcPr anchor="ctr"/>
                </a:tc>
              </a:tr>
              <a:tr h="341757"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Duck Tales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021564"/>
              </p:ext>
            </p:extLst>
          </p:nvPr>
        </p:nvGraphicFramePr>
        <p:xfrm>
          <a:off x="8000456" y="1467544"/>
          <a:ext cx="396044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220"/>
                <a:gridCol w="1980220"/>
              </a:tblGrid>
              <a:tr h="437768">
                <a:tc>
                  <a:txBody>
                    <a:bodyPr/>
                    <a:lstStyle/>
                    <a:p>
                      <a:r>
                        <a:rPr lang="ru-RU" sz="2400" dirty="0" err="1"/>
                        <a:t>Код_канала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/>
                        <a:t>Название_канала</a:t>
                      </a:r>
                      <a:endParaRPr lang="ru-RU" sz="2400" dirty="0"/>
                    </a:p>
                  </a:txBody>
                  <a:tcPr anchor="ctr"/>
                </a:tc>
              </a:tr>
              <a:tr h="437768"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СТС</a:t>
                      </a:r>
                    </a:p>
                  </a:txBody>
                  <a:tcPr anchor="ctr"/>
                </a:tc>
              </a:tr>
              <a:tr h="437768"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2х2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614278"/>
              </p:ext>
            </p:extLst>
          </p:nvPr>
        </p:nvGraphicFramePr>
        <p:xfrm>
          <a:off x="3673439" y="4374957"/>
          <a:ext cx="525399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6995"/>
                <a:gridCol w="262699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/>
                        <a:t>Код_мульта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/>
                        <a:t>Название_мульта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The Simpsons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Family Guy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458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319534" y="20994"/>
            <a:ext cx="38858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Соединение</a:t>
            </a:r>
            <a:endParaRPr lang="ru-RU" sz="60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3421" y="944325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Мультфильмы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26226" y="9443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Каналы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ройная стрелка влево/вправо/вверх 2"/>
          <p:cNvSpPr/>
          <p:nvPr/>
        </p:nvSpPr>
        <p:spPr>
          <a:xfrm rot="10800000">
            <a:off x="5113421" y="1672389"/>
            <a:ext cx="2298031" cy="2370222"/>
          </a:xfrm>
          <a:prstGeom prst="leftRightUpArrow">
            <a:avLst>
              <a:gd name="adj1" fmla="val 14104"/>
              <a:gd name="adj2" fmla="val 14104"/>
              <a:gd name="adj3" fmla="val 236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497826"/>
              </p:ext>
            </p:extLst>
          </p:nvPr>
        </p:nvGraphicFramePr>
        <p:xfrm>
          <a:off x="456057" y="1467544"/>
          <a:ext cx="4032448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</a:tblGrid>
              <a:tr h="341757">
                <a:tc>
                  <a:txBody>
                    <a:bodyPr/>
                    <a:lstStyle/>
                    <a:p>
                      <a:r>
                        <a:rPr lang="ru-RU" sz="2400" dirty="0"/>
                        <a:t>Код_мульта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/>
                        <a:t>Название_мульта</a:t>
                      </a:r>
                      <a:endParaRPr lang="ru-RU" sz="2400" dirty="0"/>
                    </a:p>
                  </a:txBody>
                  <a:tcPr anchor="ctr"/>
                </a:tc>
              </a:tr>
              <a:tr h="341757"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The Simpsons</a:t>
                      </a:r>
                    </a:p>
                  </a:txBody>
                  <a:tcPr anchor="ctr"/>
                </a:tc>
              </a:tr>
              <a:tr h="341757"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Family Guy</a:t>
                      </a:r>
                    </a:p>
                  </a:txBody>
                  <a:tcPr anchor="ctr"/>
                </a:tc>
              </a:tr>
              <a:tr h="341757"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Duck Tales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021564"/>
              </p:ext>
            </p:extLst>
          </p:nvPr>
        </p:nvGraphicFramePr>
        <p:xfrm>
          <a:off x="8000456" y="1467544"/>
          <a:ext cx="396044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220"/>
                <a:gridCol w="1980220"/>
              </a:tblGrid>
              <a:tr h="437768">
                <a:tc>
                  <a:txBody>
                    <a:bodyPr/>
                    <a:lstStyle/>
                    <a:p>
                      <a:r>
                        <a:rPr lang="ru-RU" sz="2400" dirty="0" err="1"/>
                        <a:t>Код_канала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/>
                        <a:t>Название_канала</a:t>
                      </a:r>
                      <a:endParaRPr lang="ru-RU" sz="2400" dirty="0"/>
                    </a:p>
                  </a:txBody>
                  <a:tcPr anchor="ctr"/>
                </a:tc>
              </a:tr>
              <a:tr h="437768"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СТС</a:t>
                      </a:r>
                    </a:p>
                  </a:txBody>
                  <a:tcPr anchor="ctr"/>
                </a:tc>
              </a:tr>
              <a:tr h="437768"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2х2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231447"/>
              </p:ext>
            </p:extLst>
          </p:nvPr>
        </p:nvGraphicFramePr>
        <p:xfrm>
          <a:off x="395718" y="4221088"/>
          <a:ext cx="11070376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7537"/>
                <a:gridCol w="2660613"/>
                <a:gridCol w="2642005"/>
                <a:gridCol w="2139653"/>
                <a:gridCol w="186056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/>
                        <a:t>Код_мульта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/>
                        <a:t>Название_мульта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/>
                        <a:t>Название_канала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/>
                        <a:t>Код_канала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/>
                        <a:t>Частота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The Simpsons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2х2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2х2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783,25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Family Guy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2х2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2х2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783,25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/>
                        <a:t>Duck Tales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/>
                        <a:t>RenTV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/>
                        <a:t>RenTV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/>
                        <a:t>3,1415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060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456605" y="0"/>
            <a:ext cx="696536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Проектирование БД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8758" y="970797"/>
            <a:ext cx="115743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Проектирование баз данных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 — процесс создания схемы базы данных и определения необходимых ограничений целостности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ru-RU" sz="3200" b="1" u="sng" dirty="0" smtClean="0">
                <a:solidFill>
                  <a:schemeClr val="accent1">
                    <a:lumMod val="50000"/>
                  </a:schemeClr>
                </a:solidFill>
              </a:rPr>
              <a:t>Основные задачи: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2540457"/>
            <a:ext cx="1174282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Обеспечение хранения в БД всей необходимой информации.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Обеспечение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возможности получения данных по всем необходимым запросам.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Сокращение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избыточности и дублирования данных.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Обеспечение целостности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данных (правильности их содержания): исключение противоречий в содержании данных, исключение их потери и т.д.</a:t>
            </a:r>
          </a:p>
        </p:txBody>
      </p:sp>
    </p:spTree>
    <p:extLst>
      <p:ext uri="{BB962C8B-B14F-4D97-AF65-F5344CB8AC3E}">
        <p14:creationId xmlns:p14="http://schemas.microsoft.com/office/powerpoint/2010/main" val="97305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929526" y="0"/>
            <a:ext cx="1001953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Критерии оценки модели БД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335465"/>
              </p:ext>
            </p:extLst>
          </p:nvPr>
        </p:nvGraphicFramePr>
        <p:xfrm>
          <a:off x="504183" y="1015663"/>
          <a:ext cx="10998006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99003"/>
                <a:gridCol w="549900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Критерий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Описание</a:t>
                      </a:r>
                      <a:endParaRPr lang="ru-RU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/>
                        <a:t>Структурная достоверность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Соответствие способу определения и организации </a:t>
                      </a:r>
                      <a:r>
                        <a:rPr lang="ru-RU" sz="2400" dirty="0" smtClean="0"/>
                        <a:t>информации</a:t>
                      </a:r>
                      <a:endParaRPr lang="ru-RU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/>
                        <a:t>Простота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/>
                        <a:t>Удобство изучения модели как профессионалами в области разработки информационных систем, так и обычными пользователями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/>
                        <a:t>Выразительность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/>
                        <a:t>Способность представлять различия между данными, связи между данными и ограничения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/>
                        <a:t>Отсутствие избыточности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Исключение излишней информации, т.е. любая часть данных должна быть представлена только один раз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691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929526" y="0"/>
            <a:ext cx="1001953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Критерии оценки модели БД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020822"/>
              </p:ext>
            </p:extLst>
          </p:nvPr>
        </p:nvGraphicFramePr>
        <p:xfrm>
          <a:off x="407930" y="1204494"/>
          <a:ext cx="11431144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572"/>
                <a:gridCol w="571557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Критерий</a:t>
                      </a:r>
                      <a:endParaRPr lang="ru-RU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Описание</a:t>
                      </a:r>
                      <a:endParaRPr lang="ru-RU" sz="2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dirty="0"/>
                        <a:t>Способность к совместному использованию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200"/>
                        <a:t>Отсутствие принадлежности к какому-то особому приложению или технологии и, следовательно, возможность использования модели во многих приложениях и технологиях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/>
                        <a:t>Расширяемость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200"/>
                        <a:t>Способность развиваться и включать новые требования с минимальным воздействием на работу уже существующих приложений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/>
                        <a:t>Целостность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200"/>
                        <a:t>Согласованность со способом использования и управления информацией внутри предприятия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dirty="0"/>
                        <a:t>Схематическое представление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200" dirty="0"/>
                        <a:t>Возможность представления модели с помощью наглядных схематических обозначений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830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02742" y="-238615"/>
            <a:ext cx="1051217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Особенности концептуального</a:t>
            </a:r>
          </a:p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проектирования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984953"/>
            <a:ext cx="4954020" cy="2542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400" i="1" dirty="0">
                <a:solidFill>
                  <a:schemeClr val="accent1">
                    <a:lumMod val="50000"/>
                  </a:schemeClr>
                </a:solidFill>
                <a:latin typeface="Myriad Pro"/>
              </a:rPr>
              <a:t>"</a:t>
            </a: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</a:rPr>
              <a:t>Сложная система,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спроектированная </a:t>
            </a: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</a:rPr>
              <a:t>наспех,</a:t>
            </a:r>
            <a:endParaRPr lang="en-US" sz="2400" i="1" dirty="0">
              <a:solidFill>
                <a:schemeClr val="accent1">
                  <a:lumMod val="50000"/>
                </a:schemeClr>
              </a:solidFill>
              <a:latin typeface="Myriad Pro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</a:rPr>
              <a:t> никогда не работает, и исправить её,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чтобы заставить работать, невозможно</a:t>
            </a: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</a:rPr>
              <a:t>".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Законы </a:t>
            </a:r>
            <a:r>
              <a:rPr lang="ru-RU" sz="2000" dirty="0" err="1">
                <a:solidFill>
                  <a:schemeClr val="accent1">
                    <a:lumMod val="50000"/>
                  </a:schemeClr>
                </a:solidFill>
              </a:rPr>
              <a:t>Мерфи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. 16-й закон </a:t>
            </a:r>
            <a:r>
              <a:rPr lang="ru-RU" sz="2000" dirty="0" err="1">
                <a:solidFill>
                  <a:schemeClr val="accent1">
                    <a:lumMod val="50000"/>
                  </a:schemeClr>
                </a:solidFill>
              </a:rPr>
              <a:t>системантики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5" name="Рисунок 4" descr="риски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36123" y="1700377"/>
            <a:ext cx="6255877" cy="515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61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24853" y="2028468"/>
            <a:ext cx="1165859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практически ни одно приложение не обходится без БД;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 база данных               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             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&gt; 2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петабайт;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в большинстве вакансий разработчика упоминается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SQL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,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по данным </a:t>
            </a:r>
          </a:p>
        </p:txBody>
      </p:sp>
      <p:pic>
        <p:nvPicPr>
          <p:cNvPr id="13" name="Рисунок 12" descr="picture_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3551" y="2850507"/>
            <a:ext cx="3171419" cy="601476"/>
          </a:xfrm>
          <a:prstGeom prst="rect">
            <a:avLst/>
          </a:prstGeom>
        </p:spPr>
      </p:pic>
      <p:pic>
        <p:nvPicPr>
          <p:cNvPr id="14" name="Рисунок 13" descr="h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54793" y="4274022"/>
            <a:ext cx="1047208" cy="600857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754793" y="0"/>
            <a:ext cx="660142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Интересные факты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312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477010" y="-142362"/>
            <a:ext cx="799449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Этапы проектирования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6" name="Рисунок 5" descr="ans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1305" y="682791"/>
            <a:ext cx="8590549" cy="250557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358" y="3095653"/>
            <a:ext cx="1156633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Внешнее представление (внешняя схема) данных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-совокупностью требований со стороны конкретной функции, выполняемой пользователем.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Концептуальная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схема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 - полная совокупностью всех требований к данным, полученной из пользовательских представлений о реальном мире. 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Внутренняя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схема -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сама база данных.</a:t>
            </a:r>
          </a:p>
        </p:txBody>
      </p:sp>
    </p:spTree>
    <p:extLst>
      <p:ext uri="{BB962C8B-B14F-4D97-AF65-F5344CB8AC3E}">
        <p14:creationId xmlns:p14="http://schemas.microsoft.com/office/powerpoint/2010/main" val="379904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694798" y="-142362"/>
            <a:ext cx="1155893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Инфологическое проектирование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335" y="873301"/>
            <a:ext cx="10896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Концептуальное (инфологическое) проектирование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 — построение семантической модели предметной области, то есть информационной модели наиболее высокого уровня абстракции</a:t>
            </a:r>
          </a:p>
        </p:txBody>
      </p:sp>
      <p:pic>
        <p:nvPicPr>
          <p:cNvPr id="7" name="Рисунок 6" descr="Image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85337"/>
            <a:ext cx="7984111" cy="37109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253664" y="3011859"/>
            <a:ext cx="323649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сущности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атрибуты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связи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41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575488" y="-142362"/>
            <a:ext cx="979755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Логическое проектирование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335" y="873301"/>
            <a:ext cx="10896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Логическое (</a:t>
            </a:r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</a:rPr>
              <a:t>даталогическое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) проектирование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 — создание схемы базы данных на основе конкретной модели данных, например, реляционной модели данных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7726" y="2516415"/>
            <a:ext cx="40907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записи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элементы данных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связи между записями</a:t>
            </a:r>
          </a:p>
        </p:txBody>
      </p:sp>
      <p:pic>
        <p:nvPicPr>
          <p:cNvPr id="6" name="Рисунок 5" descr="270301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16415"/>
            <a:ext cx="8277726" cy="3793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63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504157" y="-142362"/>
            <a:ext cx="994022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Физическое проектирование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335" y="873301"/>
            <a:ext cx="10896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Физическое проектирование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 — создание схемы базы данных для конкретной СУБД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22694" y="2600636"/>
            <a:ext cx="40907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группирование данных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индексы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методы доступа</a:t>
            </a:r>
          </a:p>
        </p:txBody>
      </p:sp>
      <p:pic>
        <p:nvPicPr>
          <p:cNvPr id="7" name="Рисунок 6" descr="1272179615_pelrbh46pa593h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223" y="2095854"/>
            <a:ext cx="5580412" cy="409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15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863238" y="0"/>
            <a:ext cx="415209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Понятие БД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77779" y="1682396"/>
            <a:ext cx="11149264" cy="1673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База данных 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(БД) – это взаимосвязанная информация (данные) об объектах, которая организованна специальным образом и хранится на каком-либо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носителе.</a:t>
            </a:r>
            <a:endParaRPr lang="ru-RU" sz="2800" dirty="0">
              <a:solidFill>
                <a:schemeClr val="accent1">
                  <a:lumMod val="5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 descr="1277044562XUrat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4831" y="3815281"/>
            <a:ext cx="3927872" cy="2945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brick_wall-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39287" y="3815281"/>
            <a:ext cx="3923928" cy="2942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928765" y="1068363"/>
            <a:ext cx="6190091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«Ну и запросы у вас»,-сказала база данных и повисла</a:t>
            </a:r>
            <a:endParaRPr lang="ru-RU" sz="2000" dirty="0">
              <a:solidFill>
                <a:schemeClr val="accent6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12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165295" y="0"/>
            <a:ext cx="1014957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Реляционная модель данных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70940" y="1629274"/>
            <a:ext cx="11538283" cy="4190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Отношение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– это таблица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Атрибут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– понятие о конкретной части данных, т.е. свойство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объекта – столбец.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Типы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данных и домены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Домен – дополнительные ограничения, накладываемые на тип данных. Любой атрибут обладает этим ограничением, т.е. является частью домена. 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Кортеж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– один объект из отношения, набор атрибутов. т.е. строка.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Ключ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– уникальный идентификатор записи.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78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165295" y="0"/>
            <a:ext cx="1014957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Реляционная модель данных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7" name="Рисунок 6" descr="Relation1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47538" y="1299411"/>
            <a:ext cx="10324857" cy="5402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72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862961" y="0"/>
            <a:ext cx="875425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Реляционные отношения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006" y="1347537"/>
            <a:ext cx="918979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</a:rPr>
              <a:t>один-к-одному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(1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:1)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</a:rPr>
              <a:t>один-ко-многим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(1:M)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</a:rPr>
              <a:t>многие-к-одному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(M:1)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</a:rPr>
              <a:t>многие-ко-многим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(M:N)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5678906" y="1491917"/>
            <a:ext cx="6184230" cy="3604210"/>
            <a:chOff x="4572000" y="2348880"/>
            <a:chExt cx="4392488" cy="316835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72000" y="5013176"/>
              <a:ext cx="1224136" cy="50405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Мужчина</a:t>
              </a:r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7740352" y="5013176"/>
              <a:ext cx="1224136" cy="50405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Женщина</a:t>
              </a:r>
              <a:endParaRPr lang="ru-RU" dirty="0"/>
            </a:p>
          </p:txBody>
        </p:sp>
        <p:sp>
          <p:nvSpPr>
            <p:cNvPr id="8" name="Блок-схема: подготовка 7"/>
            <p:cNvSpPr/>
            <p:nvPr/>
          </p:nvSpPr>
          <p:spPr>
            <a:xfrm>
              <a:off x="6228184" y="5013176"/>
              <a:ext cx="1080120" cy="504056"/>
            </a:xfrm>
            <a:prstGeom prst="flowChartPreparation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Брак</a:t>
              </a:r>
              <a:endParaRPr lang="ru-RU" dirty="0"/>
            </a:p>
          </p:txBody>
        </p:sp>
        <p:cxnSp>
          <p:nvCxnSpPr>
            <p:cNvPr id="9" name="Прямая соединительная линия 8"/>
            <p:cNvCxnSpPr>
              <a:stCxn id="5" idx="3"/>
              <a:endCxn id="8" idx="1"/>
            </p:cNvCxnSpPr>
            <p:nvPr/>
          </p:nvCxnSpPr>
          <p:spPr>
            <a:xfrm>
              <a:off x="5796136" y="5265204"/>
              <a:ext cx="432048" cy="0"/>
            </a:xfrm>
            <a:prstGeom prst="line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>
              <a:stCxn id="8" idx="3"/>
              <a:endCxn id="6" idx="1"/>
            </p:cNvCxnSpPr>
            <p:nvPr/>
          </p:nvCxnSpPr>
          <p:spPr>
            <a:xfrm>
              <a:off x="7308304" y="5265204"/>
              <a:ext cx="432048" cy="0"/>
            </a:xfrm>
            <a:prstGeom prst="line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868144" y="4869160"/>
              <a:ext cx="38183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</a:t>
              </a:r>
              <a:endParaRPr lang="ru-RU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08304" y="4869160"/>
              <a:ext cx="33374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</a:t>
              </a:r>
              <a:endParaRPr lang="ru-RU" dirty="0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572000" y="4221088"/>
              <a:ext cx="1224136" cy="50405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Мужчина</a:t>
              </a:r>
              <a:endParaRPr lang="ru-RU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7740352" y="4221088"/>
              <a:ext cx="1224136" cy="50405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Женщина</a:t>
              </a:r>
              <a:endParaRPr lang="ru-RU" dirty="0"/>
            </a:p>
          </p:txBody>
        </p:sp>
        <p:sp>
          <p:nvSpPr>
            <p:cNvPr id="16" name="Блок-схема: подготовка 15"/>
            <p:cNvSpPr/>
            <p:nvPr/>
          </p:nvSpPr>
          <p:spPr>
            <a:xfrm>
              <a:off x="6228184" y="4221088"/>
              <a:ext cx="1080120" cy="504056"/>
            </a:xfrm>
            <a:prstGeom prst="flowChartPreparation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Брак</a:t>
              </a:r>
              <a:endParaRPr lang="ru-RU" dirty="0"/>
            </a:p>
          </p:txBody>
        </p:sp>
        <p:cxnSp>
          <p:nvCxnSpPr>
            <p:cNvPr id="17" name="Прямая соединительная линия 16"/>
            <p:cNvCxnSpPr>
              <a:stCxn id="14" idx="3"/>
              <a:endCxn id="16" idx="1"/>
            </p:cNvCxnSpPr>
            <p:nvPr/>
          </p:nvCxnSpPr>
          <p:spPr>
            <a:xfrm>
              <a:off x="5796136" y="4473116"/>
              <a:ext cx="432048" cy="0"/>
            </a:xfrm>
            <a:prstGeom prst="line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16" idx="3"/>
              <a:endCxn id="15" idx="1"/>
            </p:cNvCxnSpPr>
            <p:nvPr/>
          </p:nvCxnSpPr>
          <p:spPr>
            <a:xfrm>
              <a:off x="7308304" y="4473116"/>
              <a:ext cx="432048" cy="0"/>
            </a:xfrm>
            <a:prstGeom prst="line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868144" y="4077072"/>
              <a:ext cx="38183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</a:t>
              </a:r>
              <a:endParaRPr lang="ru-RU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308304" y="4077072"/>
              <a:ext cx="30168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ru-RU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572000" y="3356992"/>
              <a:ext cx="1224136" cy="50405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Мужчина</a:t>
              </a:r>
              <a:endParaRPr lang="ru-RU" dirty="0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7740352" y="3356992"/>
              <a:ext cx="1224136" cy="50405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Женщина</a:t>
              </a:r>
              <a:endParaRPr lang="ru-RU" dirty="0"/>
            </a:p>
          </p:txBody>
        </p:sp>
        <p:sp>
          <p:nvSpPr>
            <p:cNvPr id="23" name="Блок-схема: подготовка 22"/>
            <p:cNvSpPr/>
            <p:nvPr/>
          </p:nvSpPr>
          <p:spPr>
            <a:xfrm>
              <a:off x="6228184" y="3356992"/>
              <a:ext cx="1080120" cy="504056"/>
            </a:xfrm>
            <a:prstGeom prst="flowChartPreparation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Брак</a:t>
              </a:r>
              <a:endParaRPr lang="ru-RU" dirty="0"/>
            </a:p>
          </p:txBody>
        </p:sp>
        <p:cxnSp>
          <p:nvCxnSpPr>
            <p:cNvPr id="24" name="Прямая соединительная линия 23"/>
            <p:cNvCxnSpPr>
              <a:stCxn id="21" idx="3"/>
              <a:endCxn id="23" idx="1"/>
            </p:cNvCxnSpPr>
            <p:nvPr/>
          </p:nvCxnSpPr>
          <p:spPr>
            <a:xfrm>
              <a:off x="5796136" y="3609020"/>
              <a:ext cx="432048" cy="0"/>
            </a:xfrm>
            <a:prstGeom prst="line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23" idx="3"/>
              <a:endCxn id="22" idx="1"/>
            </p:cNvCxnSpPr>
            <p:nvPr/>
          </p:nvCxnSpPr>
          <p:spPr>
            <a:xfrm>
              <a:off x="7308304" y="3609020"/>
              <a:ext cx="432048" cy="0"/>
            </a:xfrm>
            <a:prstGeom prst="line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5868144" y="3212976"/>
              <a:ext cx="30168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ru-RU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308304" y="3212976"/>
              <a:ext cx="38183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</a:t>
              </a:r>
              <a:endParaRPr lang="ru-RU" dirty="0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4572000" y="2492896"/>
              <a:ext cx="1224136" cy="50405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Мужчина</a:t>
              </a:r>
              <a:endParaRPr lang="ru-RU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7740352" y="2492896"/>
              <a:ext cx="1224136" cy="50405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Женщина</a:t>
              </a:r>
              <a:endParaRPr lang="ru-RU" dirty="0"/>
            </a:p>
          </p:txBody>
        </p:sp>
        <p:sp>
          <p:nvSpPr>
            <p:cNvPr id="30" name="Блок-схема: подготовка 29"/>
            <p:cNvSpPr/>
            <p:nvPr/>
          </p:nvSpPr>
          <p:spPr>
            <a:xfrm>
              <a:off x="6228184" y="2492896"/>
              <a:ext cx="1080120" cy="504056"/>
            </a:xfrm>
            <a:prstGeom prst="flowChartPreparation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Брак</a:t>
              </a:r>
              <a:endParaRPr lang="ru-RU" dirty="0"/>
            </a:p>
          </p:txBody>
        </p:sp>
        <p:cxnSp>
          <p:nvCxnSpPr>
            <p:cNvPr id="31" name="Прямая соединительная линия 30"/>
            <p:cNvCxnSpPr>
              <a:stCxn id="28" idx="3"/>
              <a:endCxn id="30" idx="1"/>
            </p:cNvCxnSpPr>
            <p:nvPr/>
          </p:nvCxnSpPr>
          <p:spPr>
            <a:xfrm>
              <a:off x="5796136" y="2744924"/>
              <a:ext cx="432048" cy="0"/>
            </a:xfrm>
            <a:prstGeom prst="line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>
              <a:stCxn id="30" idx="3"/>
              <a:endCxn id="29" idx="1"/>
            </p:cNvCxnSpPr>
            <p:nvPr/>
          </p:nvCxnSpPr>
          <p:spPr>
            <a:xfrm>
              <a:off x="7308304" y="2744924"/>
              <a:ext cx="432048" cy="0"/>
            </a:xfrm>
            <a:prstGeom prst="line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5868144" y="2348880"/>
              <a:ext cx="30168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ru-RU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308304" y="2348880"/>
              <a:ext cx="30168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43922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72229" y="0"/>
            <a:ext cx="1133573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Операции реляционной алгебры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74894" y="1191850"/>
            <a:ext cx="6096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 Выборка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 Проекция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 Объединение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 Пересечение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 Разность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 Произведение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 Деление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 Соединение</a:t>
            </a:r>
          </a:p>
        </p:txBody>
      </p:sp>
      <p:pic>
        <p:nvPicPr>
          <p:cNvPr id="35" name="Рисунок 34" descr="Эдгар Код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6614" y="1155355"/>
            <a:ext cx="3579789" cy="50897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5979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484578" y="0"/>
            <a:ext cx="315009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Выборка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3421" y="944325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Персоны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735583"/>
              </p:ext>
            </p:extLst>
          </p:nvPr>
        </p:nvGraphicFramePr>
        <p:xfrm>
          <a:off x="115445" y="1529100"/>
          <a:ext cx="5352255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4085"/>
                <a:gridCol w="1784085"/>
                <a:gridCol w="1784085"/>
              </a:tblGrid>
              <a:tr h="260199">
                <a:tc>
                  <a:txBody>
                    <a:bodyPr/>
                    <a:lstStyle/>
                    <a:p>
                      <a:r>
                        <a:rPr lang="ru-RU" sz="2800" dirty="0"/>
                        <a:t>Имя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Возраст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Вес</a:t>
                      </a:r>
                    </a:p>
                  </a:txBody>
                  <a:tcPr anchor="ctr"/>
                </a:tc>
              </a:tr>
              <a:tr h="260199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Harry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80</a:t>
                      </a:r>
                    </a:p>
                  </a:txBody>
                  <a:tcPr anchor="ctr"/>
                </a:tc>
              </a:tr>
              <a:tr h="260199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Donald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70</a:t>
                      </a:r>
                    </a:p>
                  </a:txBody>
                  <a:tcPr anchor="ctr"/>
                </a:tc>
              </a:tr>
              <a:tr h="260199">
                <a:tc>
                  <a:txBody>
                    <a:bodyPr/>
                    <a:lstStyle/>
                    <a:p>
                      <a:pPr algn="l"/>
                      <a:r>
                        <a:rPr lang="en-US" sz="2800"/>
                        <a:t>Helena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54</a:t>
                      </a:r>
                    </a:p>
                  </a:txBody>
                  <a:tcPr anchor="ctr"/>
                </a:tc>
              </a:tr>
              <a:tr h="260199">
                <a:tc>
                  <a:txBody>
                    <a:bodyPr/>
                    <a:lstStyle/>
                    <a:p>
                      <a:pPr algn="l"/>
                      <a:r>
                        <a:rPr lang="en-US" sz="2800" dirty="0"/>
                        <a:t>Peter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80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561022" y="3390365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dirty="0" smtClean="0">
                <a:solidFill>
                  <a:schemeClr val="accent1">
                    <a:lumMod val="50000"/>
                  </a:schemeClr>
                </a:solidFill>
              </a:rPr>
              <a:t>σ</a:t>
            </a:r>
            <a:r>
              <a:rPr lang="ru-RU" sz="3200" baseline="-25000" dirty="0" smtClean="0">
                <a:solidFill>
                  <a:schemeClr val="accent1">
                    <a:lumMod val="50000"/>
                  </a:schemeClr>
                </a:solidFill>
              </a:rPr>
              <a:t>Возраст ≥ 34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(Персоны)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246289"/>
              </p:ext>
            </p:extLst>
          </p:nvPr>
        </p:nvGraphicFramePr>
        <p:xfrm>
          <a:off x="5840942" y="4170965"/>
          <a:ext cx="5328591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6197"/>
                <a:gridCol w="1776197"/>
                <a:gridCol w="177619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/>
                        <a:t>Имя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Возраст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Вес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800"/>
                        <a:t>Harry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/>
                        <a:t>80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800"/>
                        <a:t>Helena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/>
                        <a:t>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54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800" dirty="0"/>
                        <a:t>Peter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80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Стрелка углом 1"/>
          <p:cNvSpPr/>
          <p:nvPr/>
        </p:nvSpPr>
        <p:spPr>
          <a:xfrm rot="5400000">
            <a:off x="6433872" y="1757136"/>
            <a:ext cx="1152492" cy="255069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92553" y="953816"/>
            <a:ext cx="66638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Выборка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– ограничения отношения по какому-то условию, накладываются на атрибут.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68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305779" y="-66328"/>
            <a:ext cx="350769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Проекция</a:t>
            </a:r>
            <a:endParaRPr lang="ru-RU" sz="6600" b="1" dirty="0">
              <a:ln w="95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3421" y="944325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Персоны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735583"/>
              </p:ext>
            </p:extLst>
          </p:nvPr>
        </p:nvGraphicFramePr>
        <p:xfrm>
          <a:off x="115445" y="1529100"/>
          <a:ext cx="5352255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4085"/>
                <a:gridCol w="1784085"/>
                <a:gridCol w="1784085"/>
              </a:tblGrid>
              <a:tr h="260199">
                <a:tc>
                  <a:txBody>
                    <a:bodyPr/>
                    <a:lstStyle/>
                    <a:p>
                      <a:r>
                        <a:rPr lang="ru-RU" sz="2800" dirty="0"/>
                        <a:t>Имя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Возраст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/>
                        <a:t>Вес</a:t>
                      </a:r>
                    </a:p>
                  </a:txBody>
                  <a:tcPr anchor="ctr"/>
                </a:tc>
              </a:tr>
              <a:tr h="260199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Harry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80</a:t>
                      </a:r>
                    </a:p>
                  </a:txBody>
                  <a:tcPr anchor="ctr"/>
                </a:tc>
              </a:tr>
              <a:tr h="260199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Donald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70</a:t>
                      </a:r>
                    </a:p>
                  </a:txBody>
                  <a:tcPr anchor="ctr"/>
                </a:tc>
              </a:tr>
              <a:tr h="260199">
                <a:tc>
                  <a:txBody>
                    <a:bodyPr/>
                    <a:lstStyle/>
                    <a:p>
                      <a:pPr algn="l"/>
                      <a:r>
                        <a:rPr lang="en-US" sz="2800"/>
                        <a:t>Helena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54</a:t>
                      </a:r>
                    </a:p>
                  </a:txBody>
                  <a:tcPr anchor="ctr"/>
                </a:tc>
              </a:tr>
              <a:tr h="260199">
                <a:tc>
                  <a:txBody>
                    <a:bodyPr/>
                    <a:lstStyle/>
                    <a:p>
                      <a:pPr algn="l"/>
                      <a:r>
                        <a:rPr lang="en-US" sz="2800" dirty="0"/>
                        <a:t>Peter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80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561022" y="3390365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dirty="0">
                <a:solidFill>
                  <a:schemeClr val="accent1">
                    <a:lumMod val="50000"/>
                  </a:schemeClr>
                </a:solidFill>
              </a:rPr>
              <a:t>π</a:t>
            </a:r>
            <a:r>
              <a:rPr lang="ru-RU" sz="3200" baseline="-25000" dirty="0" err="1">
                <a:solidFill>
                  <a:schemeClr val="accent1">
                    <a:lumMod val="50000"/>
                  </a:schemeClr>
                </a:solidFill>
              </a:rPr>
              <a:t>Возраст,Вес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(Персоны)</a:t>
            </a:r>
          </a:p>
        </p:txBody>
      </p:sp>
      <p:sp>
        <p:nvSpPr>
          <p:cNvPr id="2" name="Стрелка углом 1"/>
          <p:cNvSpPr/>
          <p:nvPr/>
        </p:nvSpPr>
        <p:spPr>
          <a:xfrm rot="5400000">
            <a:off x="6433872" y="1538772"/>
            <a:ext cx="1152492" cy="255069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966814"/>
              </p:ext>
            </p:extLst>
          </p:nvPr>
        </p:nvGraphicFramePr>
        <p:xfrm>
          <a:off x="6682245" y="4087289"/>
          <a:ext cx="3600400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1800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/>
                        <a:t>Возраст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Вес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/>
                        <a:t>70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54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/>
                        <a:t>80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15445" y="4380984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Проекция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– создает новое отношение,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записи после выполнения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которой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уникальны.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52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3633</TotalTime>
  <Words>816</Words>
  <Application>Microsoft Office PowerPoint</Application>
  <PresentationFormat>Широкоэкранный</PresentationFormat>
  <Paragraphs>400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Myriad Pro</vt:lpstr>
      <vt:lpstr>Times New Roman</vt:lpstr>
      <vt:lpstr>Tw Cen MT</vt:lpstr>
      <vt:lpstr>Wingdings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masa</dc:creator>
  <cp:lastModifiedBy>Мария Ступина</cp:lastModifiedBy>
  <cp:revision>324</cp:revision>
  <dcterms:created xsi:type="dcterms:W3CDTF">2014-09-01T06:38:04Z</dcterms:created>
  <dcterms:modified xsi:type="dcterms:W3CDTF">2017-09-01T08:50:34Z</dcterms:modified>
</cp:coreProperties>
</file>