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-108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471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167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438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2437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798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430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6027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749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864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056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993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570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842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658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467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448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138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5F0030B-B445-4531-931C-3A7C6C10B91E}" type="datetimeFigureOut">
              <a:rPr lang="ru-RU" smtClean="0"/>
              <a:t>08.09.2016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4904E-F62A-4BB8-857D-97DBB2E5B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150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5726" y="1447800"/>
            <a:ext cx="10572205" cy="3329581"/>
          </a:xfrm>
        </p:spPr>
        <p:txBody>
          <a:bodyPr/>
          <a:lstStyle/>
          <a:p>
            <a:r>
              <a:rPr lang="ru-RU" dirty="0" smtClean="0"/>
              <a:t>Основные понятия ИС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917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25885" y="1323439"/>
            <a:ext cx="11468100" cy="533136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Ручные ИС </a:t>
            </a:r>
            <a:r>
              <a:rPr lang="ru-RU" sz="2800" dirty="0">
                <a:solidFill>
                  <a:schemeClr val="tx1"/>
                </a:solidFill>
              </a:rPr>
              <a:t>характеризуются отсутствием современных технических средств переработки информации и выполнением всех операций человеком.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В автоматических ИС </a:t>
            </a:r>
            <a:r>
              <a:rPr lang="ru-RU" sz="2800" dirty="0">
                <a:solidFill>
                  <a:schemeClr val="tx1"/>
                </a:solidFill>
              </a:rPr>
              <a:t>все </a:t>
            </a:r>
            <a:r>
              <a:rPr lang="ru-RU" sz="2800" i="1" dirty="0">
                <a:solidFill>
                  <a:schemeClr val="tx1"/>
                </a:solidFill>
              </a:rPr>
              <a:t>операции</a:t>
            </a:r>
            <a:r>
              <a:rPr lang="ru-RU" sz="2800" dirty="0">
                <a:solidFill>
                  <a:schemeClr val="tx1"/>
                </a:solidFill>
              </a:rPr>
              <a:t> </a:t>
            </a:r>
            <a:r>
              <a:rPr lang="ru-RU" sz="2800" i="1" dirty="0">
                <a:solidFill>
                  <a:schemeClr val="tx1"/>
                </a:solidFill>
              </a:rPr>
              <a:t>по</a:t>
            </a:r>
            <a:r>
              <a:rPr lang="ru-RU" sz="2800" dirty="0">
                <a:solidFill>
                  <a:schemeClr val="tx1"/>
                </a:solidFill>
              </a:rPr>
              <a:t> переработке информации выполняются без участия человека.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Автоматизированные ИС </a:t>
            </a:r>
            <a:r>
              <a:rPr lang="ru-RU" sz="2800" dirty="0">
                <a:solidFill>
                  <a:schemeClr val="tx1"/>
                </a:solidFill>
              </a:rPr>
              <a:t>предполагают участие в процессе обработки информации и человека, и технических средств, причем главная роль в выполнении рутинных операций обработки данных отводится компьютеру. Именно этот </a:t>
            </a:r>
            <a:r>
              <a:rPr lang="ru-RU" sz="2800" i="1" dirty="0">
                <a:solidFill>
                  <a:schemeClr val="tx1"/>
                </a:solidFill>
              </a:rPr>
              <a:t>класс</a:t>
            </a:r>
            <a:r>
              <a:rPr lang="ru-RU" sz="2800" dirty="0">
                <a:solidFill>
                  <a:schemeClr val="tx1"/>
                </a:solidFill>
              </a:rPr>
              <a:t> систем соответствует современному представлению понятия </a:t>
            </a:r>
            <a:r>
              <a:rPr lang="ru-RU" sz="2800" i="1" dirty="0">
                <a:solidFill>
                  <a:schemeClr val="tx1"/>
                </a:solidFill>
              </a:rPr>
              <a:t>"информационная система".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5884" y="94268"/>
            <a:ext cx="10876854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200" dirty="0" smtClean="0">
                <a:ln/>
              </a:rPr>
              <a:t>Классификация ИС по </a:t>
            </a:r>
            <a:r>
              <a:rPr lang="ru-RU" sz="4200" dirty="0" smtClean="0">
                <a:ln/>
              </a:rPr>
              <a:t>степени автоматизации</a:t>
            </a:r>
            <a:endParaRPr lang="ru-RU" sz="4200" dirty="0">
              <a:ln/>
            </a:endParaRPr>
          </a:p>
        </p:txBody>
      </p:sp>
    </p:spTree>
    <p:extLst>
      <p:ext uri="{BB962C8B-B14F-4D97-AF65-F5344CB8AC3E}">
        <p14:creationId xmlns:p14="http://schemas.microsoft.com/office/powerpoint/2010/main" val="144654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63463" y="1273335"/>
            <a:ext cx="11468100" cy="553456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 algn="just">
              <a:buFont typeface="+mj-lt"/>
              <a:buAutoNum type="arabicPeriod"/>
            </a:pPr>
            <a:r>
              <a:rPr lang="ru-RU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Интегрированные (корпоративные) ИС </a:t>
            </a:r>
            <a:r>
              <a:rPr lang="ru-RU" sz="2400" dirty="0">
                <a:solidFill>
                  <a:schemeClr val="tx1"/>
                </a:solidFill>
              </a:rPr>
              <a:t>- используются для автоматизации всех функций фирмы и охватывают весь цикл </a:t>
            </a:r>
            <a:r>
              <a:rPr lang="ru-RU" sz="2400" i="1" dirty="0">
                <a:solidFill>
                  <a:schemeClr val="tx1"/>
                </a:solidFill>
              </a:rPr>
              <a:t>работ</a:t>
            </a:r>
            <a:r>
              <a:rPr lang="ru-RU" sz="2400" dirty="0">
                <a:solidFill>
                  <a:schemeClr val="tx1"/>
                </a:solidFill>
              </a:rPr>
              <a:t> от планирования деятельности до сбыта продукции. Они включают в себя ряд модулей (подсистем), работающих в едином информационном пространстве и выполняющих функции поддержки соответствующих направлений деятельности.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Информационные системы</a:t>
            </a:r>
            <a:r>
              <a:rPr lang="ru-RU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 организационного управления </a:t>
            </a:r>
            <a:r>
              <a:rPr lang="ru-RU" sz="2400" dirty="0">
                <a:solidFill>
                  <a:schemeClr val="tx1"/>
                </a:solidFill>
              </a:rPr>
              <a:t>- предназначены для автоматизации функций управленческого персонала как промышленных предприятий, так и непромышленных объектов (гостиниц, банков, магазинов и пр</a:t>
            </a:r>
            <a:r>
              <a:rPr lang="ru-RU" sz="2400" dirty="0" smtClean="0">
                <a:solidFill>
                  <a:schemeClr val="tx1"/>
                </a:solidFill>
              </a:rPr>
              <a:t>.)Основными </a:t>
            </a:r>
            <a:r>
              <a:rPr lang="ru-RU" sz="2400" dirty="0">
                <a:solidFill>
                  <a:schemeClr val="tx1"/>
                </a:solidFill>
              </a:rPr>
              <a:t>функциями подобных систем являются: оперативный </a:t>
            </a:r>
            <a:r>
              <a:rPr lang="ru-RU" sz="2400" i="1" dirty="0">
                <a:solidFill>
                  <a:schemeClr val="tx1"/>
                </a:solidFill>
              </a:rPr>
              <a:t>контроль</a:t>
            </a:r>
            <a:r>
              <a:rPr lang="ru-RU" sz="2400" dirty="0">
                <a:solidFill>
                  <a:schemeClr val="tx1"/>
                </a:solidFill>
              </a:rPr>
              <a:t> и </a:t>
            </a:r>
            <a:r>
              <a:rPr lang="ru-RU" sz="2400" i="1" dirty="0">
                <a:solidFill>
                  <a:schemeClr val="tx1"/>
                </a:solidFill>
              </a:rPr>
              <a:t>регулирование</a:t>
            </a:r>
            <a:r>
              <a:rPr lang="ru-RU" sz="2400" dirty="0">
                <a:solidFill>
                  <a:schemeClr val="tx1"/>
                </a:solidFill>
              </a:rPr>
              <a:t>, оперативный учет и </a:t>
            </a:r>
            <a:r>
              <a:rPr lang="ru-RU" sz="2400" i="1" dirty="0">
                <a:solidFill>
                  <a:schemeClr val="tx1"/>
                </a:solidFill>
              </a:rPr>
              <a:t>анализ</a:t>
            </a:r>
            <a:r>
              <a:rPr lang="ru-RU" sz="2400" dirty="0">
                <a:solidFill>
                  <a:schemeClr val="tx1"/>
                </a:solidFill>
              </a:rPr>
              <a:t>, перспективное и оперативное планирование, </a:t>
            </a:r>
            <a:r>
              <a:rPr lang="ru-RU" sz="2400" i="1" dirty="0">
                <a:solidFill>
                  <a:schemeClr val="tx1"/>
                </a:solidFill>
              </a:rPr>
              <a:t>бухгалтерский учет</a:t>
            </a:r>
            <a:r>
              <a:rPr lang="ru-RU" sz="2400" dirty="0">
                <a:solidFill>
                  <a:schemeClr val="tx1"/>
                </a:solidFill>
              </a:rPr>
              <a:t>, управление сбытом, снабжением и другие экономические и организационные задачи.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5884" y="28280"/>
            <a:ext cx="9632515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200" dirty="0" smtClean="0">
                <a:ln/>
              </a:rPr>
              <a:t>Классификация ИС по типу </a:t>
            </a:r>
          </a:p>
          <a:p>
            <a:r>
              <a:rPr lang="ru-RU" sz="4200" dirty="0" smtClean="0">
                <a:ln/>
              </a:rPr>
              <a:t>сфере применения</a:t>
            </a:r>
            <a:endParaRPr lang="ru-RU" sz="4200" dirty="0">
              <a:ln/>
            </a:endParaRPr>
          </a:p>
        </p:txBody>
      </p:sp>
    </p:spTree>
    <p:extLst>
      <p:ext uri="{BB962C8B-B14F-4D97-AF65-F5344CB8AC3E}">
        <p14:creationId xmlns:p14="http://schemas.microsoft.com/office/powerpoint/2010/main" val="87488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88515" y="626301"/>
            <a:ext cx="11468100" cy="59185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 algn="just">
              <a:buFont typeface="+mj-lt"/>
              <a:buAutoNum type="arabicPeriod" startAt="3"/>
            </a:pPr>
            <a:r>
              <a:rPr lang="ru-RU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ИС управления технологическими процессами (ТП) </a:t>
            </a:r>
            <a:r>
              <a:rPr lang="ru-RU" sz="2400" dirty="0">
                <a:solidFill>
                  <a:schemeClr val="tx1"/>
                </a:solidFill>
              </a:rPr>
              <a:t>- служат для автоматизации функций производственного персонала </a:t>
            </a:r>
            <a:r>
              <a:rPr lang="ru-RU" sz="2400" i="1" dirty="0" err="1">
                <a:solidFill>
                  <a:schemeClr val="tx1"/>
                </a:solidFill>
              </a:rPr>
              <a:t>по</a:t>
            </a:r>
            <a:r>
              <a:rPr lang="ru-RU" sz="2400" dirty="0" err="1">
                <a:solidFill>
                  <a:schemeClr val="tx1"/>
                </a:solidFill>
              </a:rPr>
              <a:t>контролю</a:t>
            </a:r>
            <a:r>
              <a:rPr lang="ru-RU" sz="2400" dirty="0">
                <a:solidFill>
                  <a:schemeClr val="tx1"/>
                </a:solidFill>
              </a:rPr>
              <a:t> и управлению производственными операциями. В таких системах обычно предусматривается наличие развитых средств измерения параметров технологических процессов (температуры, давления, химического состава и т.п.), процедур контроля допустимости значений параметров и регулирования технологических процессов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marL="457200" lvl="0" indent="-457200" algn="just">
              <a:buFont typeface="+mj-lt"/>
              <a:buAutoNum type="arabicPeriod" startAt="3"/>
            </a:pPr>
            <a:endParaRPr lang="ru-RU" sz="2400" dirty="0">
              <a:solidFill>
                <a:schemeClr val="tx1"/>
              </a:solidFill>
            </a:endParaRPr>
          </a:p>
          <a:p>
            <a:pPr marL="457200" lvl="0" indent="-457200" algn="just">
              <a:buFont typeface="+mj-lt"/>
              <a:buAutoNum type="arabicPeriod" startAt="3"/>
            </a:pPr>
            <a:r>
              <a:rPr lang="ru-RU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ИС автоматизированного проектирования (</a:t>
            </a:r>
            <a:r>
              <a:rPr lang="ru-RU" sz="2400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САПР</a:t>
            </a:r>
            <a:r>
              <a:rPr lang="ru-RU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- предназначены для автоматизации функций инженеров-проектировщиков</a:t>
            </a:r>
            <a:r>
              <a:rPr lang="ru-RU" sz="2400" dirty="0" smtClean="0">
                <a:solidFill>
                  <a:schemeClr val="tx1"/>
                </a:solidFill>
              </a:rPr>
              <a:t>, конструкторов</a:t>
            </a:r>
            <a:r>
              <a:rPr lang="ru-RU" sz="2400" dirty="0">
                <a:solidFill>
                  <a:schemeClr val="tx1"/>
                </a:solidFill>
              </a:rPr>
              <a:t>, архитекторов, дизайнеров при создании новой техники или технологии. Основными функциями подобных систем являются: инженерные расчеты, создание графической документации (чертежей, схем, планов), создание проектной документации, </a:t>
            </a:r>
            <a:r>
              <a:rPr lang="ru-RU" sz="2400" i="1" dirty="0">
                <a:solidFill>
                  <a:schemeClr val="tx1"/>
                </a:solidFill>
              </a:rPr>
              <a:t>моделирование</a:t>
            </a:r>
            <a:r>
              <a:rPr lang="ru-RU" sz="2400" dirty="0">
                <a:solidFill>
                  <a:schemeClr val="tx1"/>
                </a:solidFill>
              </a:rPr>
              <a:t> проектируемых объектов.</a:t>
            </a:r>
          </a:p>
        </p:txBody>
      </p:sp>
    </p:spTree>
    <p:extLst>
      <p:ext uri="{BB962C8B-B14F-4D97-AF65-F5344CB8AC3E}">
        <p14:creationId xmlns:p14="http://schemas.microsoft.com/office/powerpoint/2010/main" val="199466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75989" y="1615858"/>
            <a:ext cx="11468100" cy="478494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Информационно-поисковые системы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производят ввод, систематизацию, хранение, выдачу информации </a:t>
            </a:r>
            <a:r>
              <a:rPr lang="ru-RU" sz="2800" i="1" dirty="0">
                <a:solidFill>
                  <a:schemeClr val="tx1"/>
                </a:solidFill>
              </a:rPr>
              <a:t>по</a:t>
            </a:r>
            <a:r>
              <a:rPr lang="ru-RU" sz="2800" dirty="0">
                <a:solidFill>
                  <a:schemeClr val="tx1"/>
                </a:solidFill>
              </a:rPr>
              <a:t> запросу пользователя без сложных преобразований данных. (Например, ИС библиотечного обслуживания, резервирования и продажи билетов на транспорте, бронирования мест в гостиницах и пр</a:t>
            </a:r>
            <a:r>
              <a:rPr lang="ru-RU" sz="2800" dirty="0" smtClean="0">
                <a:solidFill>
                  <a:schemeClr val="tx1"/>
                </a:solidFill>
              </a:rPr>
              <a:t>.)</a:t>
            </a:r>
          </a:p>
          <a:p>
            <a:pPr marL="514350" lvl="0" indent="-514350" algn="just">
              <a:buFont typeface="+mj-lt"/>
              <a:buAutoNum type="arabicPeriod"/>
            </a:pPr>
            <a:endParaRPr lang="ru-RU" sz="2800" dirty="0">
              <a:solidFill>
                <a:schemeClr val="tx1"/>
              </a:solidFill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Информационно-решающие системы </a:t>
            </a:r>
            <a:r>
              <a:rPr lang="ru-RU" sz="2800" dirty="0">
                <a:solidFill>
                  <a:schemeClr val="tx1"/>
                </a:solidFill>
              </a:rPr>
              <a:t>осуществляют, кроме того, </a:t>
            </a:r>
            <a:r>
              <a:rPr lang="ru-RU" sz="2800" i="1" dirty="0">
                <a:solidFill>
                  <a:schemeClr val="tx1"/>
                </a:solidFill>
              </a:rPr>
              <a:t>операции</a:t>
            </a:r>
            <a:r>
              <a:rPr lang="ru-RU" sz="2800" dirty="0">
                <a:solidFill>
                  <a:schemeClr val="tx1"/>
                </a:solidFill>
              </a:rPr>
              <a:t> переработки информации </a:t>
            </a:r>
            <a:r>
              <a:rPr lang="ru-RU" sz="2800" i="1" dirty="0">
                <a:solidFill>
                  <a:schemeClr val="tx1"/>
                </a:solidFill>
              </a:rPr>
              <a:t>по</a:t>
            </a:r>
            <a:r>
              <a:rPr lang="ru-RU" sz="2800" dirty="0">
                <a:solidFill>
                  <a:schemeClr val="tx1"/>
                </a:solidFill>
              </a:rPr>
              <a:t> </a:t>
            </a:r>
            <a:r>
              <a:rPr lang="ru-RU" sz="2800" i="1" dirty="0">
                <a:solidFill>
                  <a:schemeClr val="tx1"/>
                </a:solidFill>
              </a:rPr>
              <a:t>определенному алгоритму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5884" y="94268"/>
            <a:ext cx="9632515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200" dirty="0" smtClean="0">
                <a:ln/>
              </a:rPr>
              <a:t>Классификация ИС по </a:t>
            </a:r>
            <a:r>
              <a:rPr lang="ru-RU" sz="4200" dirty="0" smtClean="0">
                <a:ln/>
              </a:rPr>
              <a:t>характеру обработки данных</a:t>
            </a:r>
            <a:endParaRPr lang="ru-RU" sz="4200" dirty="0" smtClean="0">
              <a:ln/>
            </a:endParaRPr>
          </a:p>
        </p:txBody>
      </p:sp>
    </p:spTree>
    <p:extLst>
      <p:ext uri="{BB962C8B-B14F-4D97-AF65-F5344CB8AC3E}">
        <p14:creationId xmlns:p14="http://schemas.microsoft.com/office/powerpoint/2010/main" val="374785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88515" y="325678"/>
            <a:ext cx="11468100" cy="63444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600" i="1" dirty="0" smtClean="0">
                <a:solidFill>
                  <a:schemeClr val="tx1"/>
                </a:solidFill>
              </a:rPr>
              <a:t>По</a:t>
            </a:r>
            <a:r>
              <a:rPr lang="ru-RU" sz="2600" dirty="0" smtClean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характеру </a:t>
            </a:r>
            <a:r>
              <a:rPr lang="ru-RU" sz="2600" b="1" dirty="0">
                <a:solidFill>
                  <a:schemeClr val="tx1"/>
                </a:solidFill>
              </a:rPr>
              <a:t>использования </a:t>
            </a:r>
            <a:r>
              <a:rPr lang="ru-RU" sz="2600" b="1" dirty="0" smtClean="0">
                <a:solidFill>
                  <a:schemeClr val="tx1"/>
                </a:solidFill>
              </a:rPr>
              <a:t>выходной информации</a:t>
            </a:r>
            <a:r>
              <a:rPr lang="ru-RU" sz="2600" dirty="0">
                <a:solidFill>
                  <a:schemeClr val="tx1"/>
                </a:solidFill>
              </a:rPr>
              <a:t> такие </a:t>
            </a:r>
            <a:r>
              <a:rPr lang="ru-RU" sz="2600" i="1" dirty="0">
                <a:solidFill>
                  <a:schemeClr val="tx1"/>
                </a:solidFill>
              </a:rPr>
              <a:t>системы принято</a:t>
            </a:r>
            <a:r>
              <a:rPr lang="ru-RU" sz="2600" dirty="0">
                <a:solidFill>
                  <a:schemeClr val="tx1"/>
                </a:solidFill>
              </a:rPr>
              <a:t> делить на </a:t>
            </a:r>
            <a:r>
              <a:rPr lang="ru-RU" sz="2600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управляющие</a:t>
            </a:r>
            <a:r>
              <a:rPr lang="ru-RU" sz="2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 и советующие</a:t>
            </a:r>
            <a:r>
              <a:rPr lang="ru-RU" sz="2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</a:t>
            </a:r>
            <a:endParaRPr lang="ru-RU" sz="2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tx1"/>
                </a:solidFill>
              </a:rPr>
              <a:t>Результирующая </a:t>
            </a:r>
            <a:r>
              <a:rPr lang="ru-RU" sz="2600" i="1" dirty="0">
                <a:solidFill>
                  <a:schemeClr val="tx1"/>
                </a:solidFill>
              </a:rPr>
              <a:t>информация</a:t>
            </a:r>
            <a:r>
              <a:rPr lang="ru-RU" sz="2600" dirty="0">
                <a:solidFill>
                  <a:schemeClr val="tx1"/>
                </a:solidFill>
              </a:rPr>
              <a:t> </a:t>
            </a:r>
            <a:r>
              <a:rPr lang="ru-RU" sz="2600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управляющих ИС </a:t>
            </a:r>
            <a:r>
              <a:rPr lang="ru-RU" sz="2600" dirty="0">
                <a:solidFill>
                  <a:schemeClr val="tx1"/>
                </a:solidFill>
              </a:rPr>
              <a:t>непосредственно трансформируется в принимаемые человеком решения. Для этих систем характерны задачи расчетного характера и обработка больших объемов данных. (Например, ИС планирования производства или заказов, бухгалтерского учета.)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600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Советующие ИС </a:t>
            </a:r>
            <a:r>
              <a:rPr lang="ru-RU" sz="2600" dirty="0">
                <a:solidFill>
                  <a:schemeClr val="tx1"/>
                </a:solidFill>
              </a:rPr>
              <a:t>вырабатывают информацию, которая принимается человеком к сведению и учитывается при формировании управленческих решений, а не инициирует конкретные действия. Эти системы имитируют интеллектуальные </a:t>
            </a:r>
            <a:r>
              <a:rPr lang="ru-RU" sz="2600" i="1" dirty="0">
                <a:solidFill>
                  <a:schemeClr val="tx1"/>
                </a:solidFill>
              </a:rPr>
              <a:t>процессы </a:t>
            </a:r>
            <a:r>
              <a:rPr lang="ru-RU" sz="2600" i="1" dirty="0" smtClean="0">
                <a:solidFill>
                  <a:schemeClr val="tx1"/>
                </a:solidFill>
              </a:rPr>
              <a:t>обработки </a:t>
            </a:r>
            <a:r>
              <a:rPr lang="ru-RU" sz="2600" dirty="0" smtClean="0">
                <a:solidFill>
                  <a:schemeClr val="tx1"/>
                </a:solidFill>
              </a:rPr>
              <a:t>знаний</a:t>
            </a:r>
            <a:r>
              <a:rPr lang="ru-RU" sz="2600" dirty="0">
                <a:solidFill>
                  <a:schemeClr val="tx1"/>
                </a:solidFill>
              </a:rPr>
              <a:t>, а не данных. (Например, </a:t>
            </a:r>
            <a:r>
              <a:rPr lang="ru-RU" sz="2600" i="1" dirty="0">
                <a:solidFill>
                  <a:schemeClr val="tx1"/>
                </a:solidFill>
              </a:rPr>
              <a:t>экспертные системы</a:t>
            </a:r>
            <a:r>
              <a:rPr lang="ru-RU" sz="2600" dirty="0">
                <a:solidFill>
                  <a:schemeClr val="tx1"/>
                </a:solidFill>
              </a:rPr>
              <a:t>.)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ru-RU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10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75989" y="1628384"/>
            <a:ext cx="11468100" cy="477241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+mj-lt"/>
              <a:buAutoNum type="arabicPeriod"/>
            </a:pPr>
            <a:r>
              <a:rPr lang="ru-RU" sz="28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Информационная система операционного уровня </a:t>
            </a:r>
            <a:r>
              <a:rPr lang="ru-RU" sz="2800" dirty="0">
                <a:solidFill>
                  <a:schemeClr val="tx1"/>
                </a:solidFill>
              </a:rPr>
              <a:t>- поддерживает исполнителей, обрабатывая данные о сделках и событиях (счета, накладные, зарплата, кредиты, </a:t>
            </a:r>
            <a:r>
              <a:rPr lang="ru-RU" sz="2800" i="1" dirty="0">
                <a:solidFill>
                  <a:schemeClr val="tx1"/>
                </a:solidFill>
              </a:rPr>
              <a:t>поток</a:t>
            </a:r>
            <a:r>
              <a:rPr lang="ru-RU" sz="2800" dirty="0">
                <a:solidFill>
                  <a:schemeClr val="tx1"/>
                </a:solidFill>
              </a:rPr>
              <a:t> сырья и материалов). Информационная система операционного уровня является связующим звеном между фирмой и внешней средой.</a:t>
            </a:r>
          </a:p>
          <a:p>
            <a:pPr marL="457200" lvl="0" indent="-457200" algn="just">
              <a:buFont typeface="+mj-lt"/>
              <a:buAutoNum type="arabicPeriod"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5884" y="94268"/>
            <a:ext cx="9632515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200" dirty="0" smtClean="0">
                <a:ln/>
              </a:rPr>
              <a:t>Классификация ИС по </a:t>
            </a:r>
            <a:r>
              <a:rPr lang="ru-RU" sz="4200" dirty="0" smtClean="0">
                <a:ln/>
              </a:rPr>
              <a:t>уровню управления</a:t>
            </a:r>
            <a:endParaRPr lang="ru-RU" sz="4200" dirty="0" smtClean="0">
              <a:ln/>
            </a:endParaRPr>
          </a:p>
        </p:txBody>
      </p:sp>
    </p:spTree>
    <p:extLst>
      <p:ext uri="{BB962C8B-B14F-4D97-AF65-F5344CB8AC3E}">
        <p14:creationId xmlns:p14="http://schemas.microsoft.com/office/powerpoint/2010/main" val="12996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75989" y="112735"/>
            <a:ext cx="11468100" cy="660121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2. </a:t>
            </a:r>
            <a:r>
              <a:rPr lang="ru-RU" sz="24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Функциональные ИС</a:t>
            </a:r>
          </a:p>
          <a:p>
            <a:pPr algn="just"/>
            <a:endParaRPr lang="ru-RU" sz="2400" b="1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Информационные системы</a:t>
            </a:r>
            <a:r>
              <a:rPr lang="ru-RU" sz="2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 специалистов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- поддерживают работу с данными и знаниями, повышают продуктивность </a:t>
            </a:r>
            <a:r>
              <a:rPr lang="ru-RU" sz="2400" dirty="0" smtClean="0">
                <a:solidFill>
                  <a:schemeClr val="tx1"/>
                </a:solidFill>
              </a:rPr>
              <a:t>и </a:t>
            </a:r>
            <a:r>
              <a:rPr lang="ru-RU" sz="2400" i="1" dirty="0" smtClean="0">
                <a:solidFill>
                  <a:schemeClr val="tx1"/>
                </a:solidFill>
              </a:rPr>
              <a:t>производительность</a:t>
            </a:r>
            <a:r>
              <a:rPr lang="ru-RU" sz="2400" dirty="0">
                <a:solidFill>
                  <a:schemeClr val="tx1"/>
                </a:solidFill>
              </a:rPr>
              <a:t> работы инженеров и проектировщиков. Задача подобных информационных систем - </a:t>
            </a:r>
            <a:r>
              <a:rPr lang="ru-RU" sz="2400" i="1" dirty="0">
                <a:solidFill>
                  <a:schemeClr val="tx1"/>
                </a:solidFill>
              </a:rPr>
              <a:t>интеграция</a:t>
            </a:r>
            <a:r>
              <a:rPr lang="ru-RU" sz="2400" dirty="0">
                <a:solidFill>
                  <a:schemeClr val="tx1"/>
                </a:solidFill>
              </a:rPr>
              <a:t> новых сведений в организацию и помощь в обработке бумажных документов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lvl="0"/>
            <a:endParaRPr lang="ru-RU" sz="24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Информационные системы</a:t>
            </a:r>
            <a:r>
              <a:rPr lang="ru-RU" sz="2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 уровня менеджмента</a:t>
            </a: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- используются работниками среднего управленческого звена для мониторинга, контроля, </a:t>
            </a:r>
            <a:r>
              <a:rPr lang="ru-RU" sz="2400" i="1" dirty="0">
                <a:solidFill>
                  <a:schemeClr val="tx1"/>
                </a:solidFill>
              </a:rPr>
              <a:t>принятия решений</a:t>
            </a:r>
            <a:r>
              <a:rPr lang="ru-RU" sz="2400" dirty="0">
                <a:solidFill>
                  <a:schemeClr val="tx1"/>
                </a:solidFill>
              </a:rPr>
              <a:t> и администрирования. Основные функции этих информационных систем: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</a:rPr>
              <a:t>сравнение текущих показателей с прошлыми;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</a:rPr>
              <a:t>составление периодических отчетов за определенное время, а не выдача отчетов по текущим событиям, как на оперативном уровне;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</a:rPr>
              <a:t>обеспечение доступа к архивной информации и т.д.</a:t>
            </a:r>
          </a:p>
          <a:p>
            <a:pPr algn="just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67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88515" y="350728"/>
            <a:ext cx="11468100" cy="61001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 smtClean="0">
                <a:solidFill>
                  <a:schemeClr val="tx1"/>
                </a:solidFill>
              </a:rPr>
              <a:t>3. </a:t>
            </a:r>
            <a:r>
              <a:rPr lang="ru-RU" sz="24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Стратегическая </a:t>
            </a:r>
            <a:r>
              <a:rPr lang="ru-RU" sz="2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информационная система </a:t>
            </a:r>
            <a:r>
              <a:rPr lang="ru-RU" sz="2400" dirty="0">
                <a:solidFill>
                  <a:schemeClr val="tx1"/>
                </a:solidFill>
              </a:rPr>
              <a:t>- компьютерная информационная система, обеспечивающая поддержку </a:t>
            </a:r>
            <a:r>
              <a:rPr lang="ru-RU" sz="2400" i="1" dirty="0">
                <a:solidFill>
                  <a:schemeClr val="tx1"/>
                </a:solidFill>
              </a:rPr>
              <a:t>принятия решений</a:t>
            </a:r>
            <a:r>
              <a:rPr lang="ru-RU" sz="2400" dirty="0">
                <a:solidFill>
                  <a:schemeClr val="tx1"/>
                </a:solidFill>
              </a:rPr>
              <a:t> </a:t>
            </a:r>
            <a:r>
              <a:rPr lang="ru-RU" sz="2400" i="1" dirty="0">
                <a:solidFill>
                  <a:schemeClr val="tx1"/>
                </a:solidFill>
              </a:rPr>
              <a:t>по</a:t>
            </a:r>
            <a:r>
              <a:rPr lang="ru-RU" sz="2400" dirty="0">
                <a:solidFill>
                  <a:schemeClr val="tx1"/>
                </a:solidFill>
              </a:rPr>
              <a:t> реализации стратегических перспективных целей развития организации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lvl="0" algn="just"/>
            <a:endParaRPr lang="ru-RU" sz="2400" dirty="0">
              <a:solidFill>
                <a:schemeClr val="tx1"/>
              </a:solidFill>
            </a:endParaRPr>
          </a:p>
          <a:p>
            <a:pPr algn="just"/>
            <a:r>
              <a:rPr lang="ru-RU" sz="2400" i="1" dirty="0" smtClean="0">
                <a:solidFill>
                  <a:schemeClr val="tx1"/>
                </a:solidFill>
              </a:rPr>
              <a:t>	Информационные </a:t>
            </a:r>
            <a:r>
              <a:rPr lang="ru-RU" sz="2400" i="1" dirty="0">
                <a:solidFill>
                  <a:schemeClr val="tx1"/>
                </a:solidFill>
              </a:rPr>
              <a:t>системы</a:t>
            </a:r>
            <a:r>
              <a:rPr lang="ru-RU" sz="2400" dirty="0">
                <a:solidFill>
                  <a:schemeClr val="tx1"/>
                </a:solidFill>
              </a:rPr>
              <a:t> стратегического уровня помогают высшему звену управленцев решать </a:t>
            </a:r>
            <a:r>
              <a:rPr lang="ru-RU" sz="2400" i="1" dirty="0">
                <a:solidFill>
                  <a:schemeClr val="tx1"/>
                </a:solidFill>
              </a:rPr>
              <a:t>неструктурированные задачи</a:t>
            </a:r>
            <a:r>
              <a:rPr lang="ru-RU" sz="2400" dirty="0">
                <a:solidFill>
                  <a:schemeClr val="tx1"/>
                </a:solidFill>
              </a:rPr>
              <a:t>, осуществлять долгосрочное планирование. Основная задача - сравнение происходящих во внешнем окружении изменений с существующим потенциалом фирмы. Они призваны создать общую среду компьютерной телекоммуникационной поддержки решений в неожиданно возникающих ситуациях. Используя самые совершенные программы, эти системы способны в любой момент предоставить информацию из многих источников. Некоторые стратегические системы обладают ограниченными аналитическими возможностями.</a:t>
            </a:r>
          </a:p>
          <a:p>
            <a:pPr algn="just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13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системы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693" y="1330106"/>
            <a:ext cx="11099085" cy="5061986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Под </a:t>
            </a:r>
            <a:r>
              <a:rPr lang="ru-RU" sz="2400" i="1" dirty="0"/>
              <a:t>системой</a:t>
            </a:r>
            <a:r>
              <a:rPr lang="ru-RU" sz="2400" dirty="0"/>
              <a:t> понимают любой объект, который одновременно рассматривается и как единое целое, и как объединенная в интересах достижения поставленных целей совокупность разнородных элементов. Системы значительно отличаются между собой как по составу, так и по главным целям.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396712"/>
              </p:ext>
            </p:extLst>
          </p:nvPr>
        </p:nvGraphicFramePr>
        <p:xfrm>
          <a:off x="840242" y="3230743"/>
          <a:ext cx="10820536" cy="3411474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767886"/>
                <a:gridCol w="4884505"/>
                <a:gridCol w="3168145"/>
              </a:tblGrid>
              <a:tr h="2653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42085" algn="l"/>
                          <a:tab pos="2889885" algn="l"/>
                        </a:tabLst>
                      </a:pPr>
                      <a:r>
                        <a:rPr lang="ru-RU" sz="1600" u="none" strike="noStrike" spc="0" dirty="0">
                          <a:effectLst/>
                        </a:rPr>
                        <a:t>Система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42085" algn="l"/>
                          <a:tab pos="2889885" algn="l"/>
                        </a:tabLst>
                      </a:pPr>
                      <a:r>
                        <a:rPr lang="ru-RU" sz="1600" u="none" strike="noStrike" spc="0">
                          <a:effectLst/>
                        </a:rPr>
                        <a:t>Элементы системы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42085" algn="l"/>
                          <a:tab pos="2889885" algn="l"/>
                        </a:tabLst>
                      </a:pPr>
                      <a:r>
                        <a:rPr lang="ru-RU" sz="1600" u="none" strike="noStrike" spc="0">
                          <a:effectLst/>
                        </a:rPr>
                        <a:t>Назначение системы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93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442085" algn="l"/>
                        </a:tabLst>
                      </a:pPr>
                      <a:r>
                        <a:rPr lang="ru-RU" sz="1600">
                          <a:effectLst/>
                        </a:rPr>
                        <a:t>Компания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442085" algn="l"/>
                        </a:tabLst>
                      </a:pPr>
                      <a:r>
                        <a:rPr lang="ru-RU" sz="1600">
                          <a:effectLst/>
                        </a:rPr>
                        <a:t>Структура, персонал, финансы, помещения, оборудование, материалы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442085" algn="l"/>
                        </a:tabLst>
                      </a:pPr>
                      <a:r>
                        <a:rPr lang="ru-RU" sz="1600">
                          <a:effectLst/>
                        </a:rPr>
                        <a:t>Производство товаров и услуг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407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Компьютерная вычислительная система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Компьютеры, архитектура, конфигурация, электронные и электромеханические элементы, программное обеспечение, линии связи, порты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Ввод, обработка, хранение и вывод данных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938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448435" algn="l"/>
                        </a:tabLst>
                      </a:pPr>
                      <a:r>
                        <a:rPr lang="ru-RU" sz="1600">
                          <a:effectLst/>
                        </a:rPr>
                        <a:t>Телекоммуникационная система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Компьютеры, модемы, кабели, сетевое программное обеспечение, персонал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Передача информации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407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862580" algn="l"/>
                        </a:tabLst>
                      </a:pPr>
                      <a:r>
                        <a:rPr lang="ru-RU" sz="1600">
                          <a:effectLst/>
                        </a:rPr>
                        <a:t>Информационная система</a:t>
                      </a:r>
                      <a:endParaRPr lang="ru-RU" sz="9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445260" algn="l"/>
                        </a:tabLs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862580" algn="l"/>
                        </a:tabLst>
                      </a:pPr>
                      <a:r>
                        <a:rPr lang="ru-RU" sz="1600">
                          <a:effectLst/>
                        </a:rPr>
                        <a:t>Компьютеры, компьютерные сети, информационное и программное обеспечение, персонал</a:t>
                      </a:r>
                      <a:endParaRPr lang="ru-RU" sz="9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862580" algn="l"/>
                        </a:tabLs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862580" algn="l"/>
                        </a:tabLst>
                      </a:pPr>
                      <a:r>
                        <a:rPr lang="ru-RU" sz="1600" dirty="0">
                          <a:effectLst/>
                        </a:rPr>
                        <a:t>Сбор, обработка, анализ, передача, хранение, обеспечение безопасности информации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51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Понятие ИС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052918"/>
            <a:ext cx="10392002" cy="4195481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Информационная система (ИС) - взаимосвязанная </a:t>
            </a:r>
            <a:r>
              <a:rPr lang="ru-RU" sz="2800" dirty="0"/>
              <a:t>совокупность средств, методов и персонала, используемых для обеспечения процессов по сбору, хранению, обработке, поиску, выдаче информации, что позволяет достигнуть поставленных целей в области автоматизации задач организационного управления и бизнес-процессов </a:t>
            </a:r>
            <a:r>
              <a:rPr lang="ru-RU" sz="2800" dirty="0" smtClean="0"/>
              <a:t>предприятия.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10680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Специфика ИС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9075" y="1460735"/>
            <a:ext cx="11099085" cy="5061986"/>
          </a:xfrm>
        </p:spPr>
        <p:txBody>
          <a:bodyPr>
            <a:noAutofit/>
          </a:bodyPr>
          <a:lstStyle/>
          <a:p>
            <a:pPr lvl="0" algn="just"/>
            <a:r>
              <a:rPr lang="ru-RU" sz="2800" dirty="0"/>
              <a:t>структура ИС, ее функциональное назначение должны соответствовать поставленным целям</a:t>
            </a:r>
            <a:r>
              <a:rPr lang="ru-RU" sz="2800" dirty="0" smtClean="0"/>
              <a:t>.</a:t>
            </a:r>
          </a:p>
          <a:p>
            <a:pPr lvl="0" algn="just"/>
            <a:r>
              <a:rPr lang="ru-RU" sz="2800" dirty="0" smtClean="0"/>
              <a:t>В основе любой ИС лежит </a:t>
            </a:r>
            <a:r>
              <a:rPr lang="ru-RU" sz="2800" dirty="0"/>
              <a:t>среда хранения и доступа к данным. Среда должна обеспечивать уровень надежности хранения и эффективность доступа, которые соответствуют области применения информационной системы.  </a:t>
            </a:r>
            <a:endParaRPr lang="ru-RU" sz="2800" dirty="0" smtClean="0"/>
          </a:p>
          <a:p>
            <a:pPr lvl="0" algn="just"/>
            <a:r>
              <a:rPr lang="ru-RU" sz="2800" dirty="0" smtClean="0"/>
              <a:t>ИС ориентированы </a:t>
            </a:r>
            <a:r>
              <a:rPr lang="ru-RU" sz="2800" dirty="0"/>
              <a:t>на конечного пользователя, не обладающего высокой квалификацией в области вычислительной </a:t>
            </a:r>
            <a:r>
              <a:rPr lang="ru-RU" sz="2800" dirty="0" smtClean="0"/>
              <a:t>техники, что определяет необходимость наличия простого интерфейса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14170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ИС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5201" y="1530403"/>
            <a:ext cx="11099085" cy="5061986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Сложность</a:t>
            </a:r>
            <a:r>
              <a:rPr lang="ru-RU" dirty="0">
                <a:solidFill>
                  <a:schemeClr val="bg2">
                    <a:lumMod val="60000"/>
                    <a:lumOff val="40000"/>
                  </a:schemeClr>
                </a:solidFill>
              </a:rPr>
              <a:t> </a:t>
            </a:r>
            <a:r>
              <a:rPr lang="ru-RU" dirty="0"/>
              <a:t>системы зависит от множества входящих в нее элементов, их структурного взаимодействия, а также от сложности внутренних и внешних связей и динамичности. </a:t>
            </a:r>
          </a:p>
          <a:p>
            <a:r>
              <a:rPr lang="ru-RU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Делимость</a:t>
            </a:r>
            <a:r>
              <a:rPr lang="ru-RU" dirty="0"/>
              <a:t> системы означает, что она состоит из ряда подсистем, выделенных по определенному признаку, отвечающему конкретным целям и задачам. </a:t>
            </a:r>
          </a:p>
          <a:p>
            <a:r>
              <a:rPr lang="ru-RU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Целостность</a:t>
            </a:r>
            <a:r>
              <a:rPr lang="ru-RU" dirty="0"/>
              <a:t> системы означает, что функционирование множества элементов системы подчинено единой цели, чем достигается желаемая и определяемая в процессе моделирования результативность деятельности конкретного экономического объекта.</a:t>
            </a:r>
          </a:p>
          <a:p>
            <a:r>
              <a:rPr lang="ru-RU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Многообразие элементов системы и различия их природы</a:t>
            </a:r>
            <a:r>
              <a:rPr lang="ru-RU" dirty="0"/>
              <a:t> связаны с функциональной специфичностью и автономностью элементов. </a:t>
            </a:r>
          </a:p>
          <a:p>
            <a:r>
              <a:rPr lang="ru-RU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Структурированность</a:t>
            </a:r>
            <a:r>
              <a:rPr lang="ru-RU" dirty="0"/>
              <a:t> системы определяет наличие установленных связей и отношений между элементами внутри системы, распределение элементов по горизонтали и уровням иерархии.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660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построения ИС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658" y="1303980"/>
            <a:ext cx="11099085" cy="5061986"/>
          </a:xfrm>
        </p:spPr>
        <p:txBody>
          <a:bodyPr>
            <a:noAutofit/>
          </a:bodyPr>
          <a:lstStyle/>
          <a:p>
            <a:pPr lvl="0" algn="just"/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принцип интеграции,</a:t>
            </a:r>
            <a:r>
              <a:rPr lang="ru-RU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/>
              <a:t>заключающийся в том, что обрабатываемые данные, однажды введенные в систему, многократно используются для решения большого числа задач.</a:t>
            </a:r>
          </a:p>
          <a:p>
            <a:pPr lvl="0" algn="just"/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принцип системности,</a:t>
            </a:r>
            <a:r>
              <a:rPr lang="ru-RU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/>
              <a:t>заключающийся в обработке данных в различных аспектах, чтобы получить информацию, необходимую для принятия решений на всех уровнях управления.</a:t>
            </a:r>
          </a:p>
          <a:p>
            <a:pPr lvl="0" algn="just"/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принцип комплексности,</a:t>
            </a:r>
            <a:r>
              <a:rPr lang="ru-RU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/>
              <a:t>заключающийся в механизации и автоматизации процедур преобразования данных на всех этапах функционирования информационной системы. 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78415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задачи ИС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399774"/>
            <a:ext cx="11099085" cy="5061986"/>
          </a:xfrm>
        </p:spPr>
        <p:txBody>
          <a:bodyPr>
            <a:noAutofit/>
          </a:bodyPr>
          <a:lstStyle/>
          <a:p>
            <a:pPr lvl="0" algn="just"/>
            <a:r>
              <a:rPr lang="ru-RU" sz="2400" dirty="0" smtClean="0"/>
              <a:t>Хранение </a:t>
            </a:r>
            <a:r>
              <a:rPr lang="ru-RU" sz="2400" dirty="0"/>
              <a:t>информации, которая накапливается и утрата которой </a:t>
            </a:r>
            <a:r>
              <a:rPr lang="ru-RU" sz="2400" dirty="0" smtClean="0"/>
              <a:t>невосполнима</a:t>
            </a:r>
          </a:p>
          <a:p>
            <a:pPr lvl="0" algn="just"/>
            <a:r>
              <a:rPr lang="ru-RU" sz="2400" dirty="0" smtClean="0"/>
              <a:t>Хранение данных разной структуры </a:t>
            </a:r>
          </a:p>
          <a:p>
            <a:pPr lvl="0" algn="just"/>
            <a:r>
              <a:rPr lang="ru-RU" sz="2400" dirty="0" smtClean="0"/>
              <a:t>Обеспечение согласованного ввода, обновления и удаления данных</a:t>
            </a:r>
          </a:p>
          <a:p>
            <a:pPr lvl="0" algn="just"/>
            <a:r>
              <a:rPr lang="ru-RU" sz="2400" dirty="0" smtClean="0"/>
              <a:t>Обеспечение удобного, соответствующего целям ИС, интерфейса</a:t>
            </a:r>
          </a:p>
          <a:p>
            <a:pPr lvl="0" algn="just"/>
            <a:r>
              <a:rPr lang="ru-RU" sz="2400" dirty="0" smtClean="0"/>
              <a:t>Анализ и прогнозирование потоков информации</a:t>
            </a:r>
          </a:p>
          <a:p>
            <a:pPr lvl="0" algn="just"/>
            <a:r>
              <a:rPr lang="ru-RU" sz="2400" dirty="0"/>
              <a:t>Построение процедур и технических средств реализации с целью автоматизации извлечения информации</a:t>
            </a:r>
          </a:p>
          <a:p>
            <a:pPr lvl="0" algn="just"/>
            <a:r>
              <a:rPr lang="ru-RU" sz="2400" dirty="0"/>
              <a:t>Создание сетей хранения, обработки и передачи информации</a:t>
            </a:r>
          </a:p>
          <a:p>
            <a:pPr lvl="0"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15202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50105" y="2987674"/>
            <a:ext cx="2762250" cy="3756025"/>
          </a:xfrm>
          <a:prstGeom prst="roundRect">
            <a:avLst/>
          </a:prstGeom>
          <a:solidFill>
            <a:schemeClr val="accent6">
              <a:alpha val="71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364112" y="2987674"/>
            <a:ext cx="2762250" cy="3756024"/>
          </a:xfrm>
          <a:prstGeom prst="roundRect">
            <a:avLst/>
          </a:prstGeom>
          <a:solidFill>
            <a:schemeClr val="accent6">
              <a:alpha val="71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241675" y="2987673"/>
            <a:ext cx="2762250" cy="3756025"/>
          </a:xfrm>
          <a:prstGeom prst="roundRect">
            <a:avLst/>
          </a:prstGeom>
          <a:solidFill>
            <a:schemeClr val="accent6">
              <a:alpha val="71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392740" y="2987674"/>
            <a:ext cx="2776659" cy="3756025"/>
          </a:xfrm>
          <a:prstGeom prst="roundRect">
            <a:avLst/>
          </a:prstGeom>
          <a:solidFill>
            <a:schemeClr val="accent6">
              <a:alpha val="71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98500" y="1536700"/>
            <a:ext cx="10972800" cy="1274763"/>
          </a:xfrm>
          <a:prstGeom prst="roundRect">
            <a:avLst/>
          </a:prstGeom>
          <a:solidFill>
            <a:schemeClr val="accent6">
              <a:alpha val="71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198163" y="815975"/>
            <a:ext cx="3898900" cy="4699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Информационные системы	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24000" y="2171700"/>
            <a:ext cx="30988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Фактографические	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19949" y="2178050"/>
            <a:ext cx="38989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Документальные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0659" y="3962400"/>
            <a:ext cx="24257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Ручные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5259" y="4667250"/>
            <a:ext cx="24257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Автоматические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0328" y="5397500"/>
            <a:ext cx="24257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Автоматизированные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36950" y="3968750"/>
            <a:ext cx="21717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Интегрированные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24250" y="4692650"/>
            <a:ext cx="21717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Организационного управления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24250" y="5365750"/>
            <a:ext cx="21717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Управления ТП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11550" y="6089650"/>
            <a:ext cx="21717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САПР</a:t>
            </a:r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642100" y="3981450"/>
            <a:ext cx="21717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Информационно-</a:t>
            </a:r>
          </a:p>
          <a:p>
            <a:pPr algn="ctr"/>
            <a:r>
              <a:rPr lang="ru-RU" sz="1600" dirty="0" smtClean="0"/>
              <a:t>поисковые</a:t>
            </a:r>
            <a:endParaRPr lang="ru-RU" sz="1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654800" y="4686300"/>
            <a:ext cx="21717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Информационно-</a:t>
            </a:r>
          </a:p>
          <a:p>
            <a:pPr algn="ctr"/>
            <a:r>
              <a:rPr lang="ru-RU" sz="1600" dirty="0" smtClean="0"/>
              <a:t>решающие</a:t>
            </a:r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072191" y="5365750"/>
            <a:ext cx="1809750" cy="469900"/>
          </a:xfrm>
          <a:prstGeom prst="rect">
            <a:avLst/>
          </a:prstGeom>
          <a:solidFill>
            <a:schemeClr val="accent6">
              <a:tint val="64000"/>
              <a:lumMod val="118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Управляющие</a:t>
            </a:r>
            <a:endParaRPr lang="ru-RU" sz="1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072191" y="6045200"/>
            <a:ext cx="1809750" cy="469900"/>
          </a:xfrm>
          <a:prstGeom prst="rect">
            <a:avLst/>
          </a:prstGeom>
          <a:solidFill>
            <a:schemeClr val="accent6">
              <a:tint val="64000"/>
              <a:lumMod val="118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Советующие</a:t>
            </a:r>
            <a:endParaRPr lang="ru-RU" sz="1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713791" y="3962400"/>
            <a:ext cx="21717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Стратегические</a:t>
            </a:r>
            <a:endParaRPr lang="ru-RU" sz="1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9713791" y="5358130"/>
            <a:ext cx="21717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Операционные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122225" y="1684893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По типу данных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2254" y="3130332"/>
            <a:ext cx="2020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По степени 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автоматизации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11550" y="3155046"/>
            <a:ext cx="1628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По сфере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применения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42100" y="3105150"/>
            <a:ext cx="2481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По характеру 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обработки данных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651195" y="3155046"/>
            <a:ext cx="1555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По уровню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управления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6184900" y="1285875"/>
            <a:ext cx="0" cy="3641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7" idx="1"/>
          </p:cNvCxnSpPr>
          <p:nvPr/>
        </p:nvCxnSpPr>
        <p:spPr>
          <a:xfrm>
            <a:off x="4622800" y="2413000"/>
            <a:ext cx="25971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endCxn id="17" idx="1"/>
          </p:cNvCxnSpPr>
          <p:nvPr/>
        </p:nvCxnSpPr>
        <p:spPr>
          <a:xfrm>
            <a:off x="6184900" y="42164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endCxn id="18" idx="1"/>
          </p:cNvCxnSpPr>
          <p:nvPr/>
        </p:nvCxnSpPr>
        <p:spPr>
          <a:xfrm flipV="1">
            <a:off x="6184900" y="4921250"/>
            <a:ext cx="4699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6735213" y="5162550"/>
            <a:ext cx="0" cy="1162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6743700" y="5632450"/>
            <a:ext cx="3030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6743700" y="6324600"/>
            <a:ext cx="328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3352800" y="3801377"/>
            <a:ext cx="5905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3352800" y="3789581"/>
            <a:ext cx="0" cy="2528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>
            <a:stCxn id="8" idx="3"/>
            <a:endCxn id="13" idx="1"/>
          </p:cNvCxnSpPr>
          <p:nvPr/>
        </p:nvCxnSpPr>
        <p:spPr>
          <a:xfrm>
            <a:off x="2916359" y="4197350"/>
            <a:ext cx="620591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>
            <a:stCxn id="11" idx="3"/>
            <a:endCxn id="14" idx="1"/>
          </p:cNvCxnSpPr>
          <p:nvPr/>
        </p:nvCxnSpPr>
        <p:spPr>
          <a:xfrm>
            <a:off x="2890959" y="4902200"/>
            <a:ext cx="633291" cy="2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2859424" y="5641976"/>
            <a:ext cx="6648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>
            <a:endCxn id="16" idx="1"/>
          </p:cNvCxnSpPr>
          <p:nvPr/>
        </p:nvCxnSpPr>
        <p:spPr>
          <a:xfrm>
            <a:off x="3352800" y="6318250"/>
            <a:ext cx="15875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flipH="1">
            <a:off x="9257446" y="3798203"/>
            <a:ext cx="854" cy="18437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>
            <a:endCxn id="21" idx="1"/>
          </p:cNvCxnSpPr>
          <p:nvPr/>
        </p:nvCxnSpPr>
        <p:spPr>
          <a:xfrm flipV="1">
            <a:off x="9258300" y="4197350"/>
            <a:ext cx="455491" cy="19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>
            <a:off x="9257446" y="4921250"/>
            <a:ext cx="5113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/>
          <p:nvPr/>
        </p:nvCxnSpPr>
        <p:spPr>
          <a:xfrm>
            <a:off x="9258300" y="5636895"/>
            <a:ext cx="455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9713791" y="4679950"/>
            <a:ext cx="2171700" cy="4699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Функциональные</a:t>
            </a:r>
            <a:endParaRPr lang="ru-RU" sz="1600" dirty="0"/>
          </a:p>
        </p:txBody>
      </p:sp>
      <p:sp>
        <p:nvSpPr>
          <p:cNvPr id="47" name="Заголовок 1"/>
          <p:cNvSpPr txBox="1">
            <a:spLocks/>
          </p:cNvSpPr>
          <p:nvPr/>
        </p:nvSpPr>
        <p:spPr>
          <a:xfrm>
            <a:off x="642252" y="-600727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200" dirty="0" smtClean="0"/>
              <a:t>Классификация ИС</a:t>
            </a: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320023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25885" y="1323439"/>
            <a:ext cx="11468100" cy="533136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Фактографические системы </a:t>
            </a:r>
            <a:r>
              <a:rPr lang="ru-RU" sz="2800" dirty="0">
                <a:solidFill>
                  <a:schemeClr val="tx1"/>
                </a:solidFill>
              </a:rPr>
              <a:t>предназначены для хранения и обработки структурированных данных в виде чисел и текстов. Над такими данными можно выполнять различные </a:t>
            </a:r>
            <a:r>
              <a:rPr lang="ru-RU" sz="2800" i="1" dirty="0">
                <a:solidFill>
                  <a:schemeClr val="tx1"/>
                </a:solidFill>
              </a:rPr>
              <a:t>операции</a:t>
            </a:r>
            <a:r>
              <a:rPr lang="ru-RU" sz="2800" dirty="0">
                <a:solidFill>
                  <a:schemeClr val="tx1"/>
                </a:solidFill>
              </a:rPr>
              <a:t>. 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В</a:t>
            </a:r>
            <a:r>
              <a:rPr lang="ru-RU" sz="2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документальных системах</a:t>
            </a:r>
            <a:r>
              <a:rPr lang="ru-RU" sz="2800" dirty="0">
                <a:solidFill>
                  <a:schemeClr val="tx1"/>
                </a:solidFill>
              </a:rPr>
              <a:t> </a:t>
            </a:r>
            <a:r>
              <a:rPr lang="ru-RU" sz="2800" i="1" dirty="0">
                <a:solidFill>
                  <a:schemeClr val="tx1"/>
                </a:solidFill>
              </a:rPr>
              <a:t>информация</a:t>
            </a:r>
            <a:r>
              <a:rPr lang="ru-RU" sz="2800" dirty="0">
                <a:solidFill>
                  <a:schemeClr val="tx1"/>
                </a:solidFill>
              </a:rPr>
              <a:t> представлена в виде документов, состоящих из наименований, описаний, рефератов и текстов. </a:t>
            </a:r>
            <a:r>
              <a:rPr lang="ru-RU" sz="2800" i="1" dirty="0">
                <a:solidFill>
                  <a:schemeClr val="tx1"/>
                </a:solidFill>
              </a:rPr>
              <a:t>Поиск</a:t>
            </a:r>
            <a:r>
              <a:rPr lang="ru-RU" sz="2800" dirty="0">
                <a:solidFill>
                  <a:schemeClr val="tx1"/>
                </a:solidFill>
              </a:rPr>
              <a:t> </a:t>
            </a:r>
            <a:r>
              <a:rPr lang="ru-RU" sz="2800" i="1" dirty="0">
                <a:solidFill>
                  <a:schemeClr val="tx1"/>
                </a:solidFill>
              </a:rPr>
              <a:t>по</a:t>
            </a:r>
            <a:r>
              <a:rPr lang="ru-RU" sz="2800" dirty="0">
                <a:solidFill>
                  <a:schemeClr val="tx1"/>
                </a:solidFill>
              </a:rPr>
              <a:t> неструктурированным данным осуществляется с использованием семантических признаков. Отобранные документы предоставляются пользователю, а обработка данных в таких системах практически не производится.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5884" y="94268"/>
            <a:ext cx="9632515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200" dirty="0" smtClean="0">
                <a:ln/>
              </a:rPr>
              <a:t>Классификация ИС по типу </a:t>
            </a:r>
          </a:p>
          <a:p>
            <a:r>
              <a:rPr lang="ru-RU" sz="4200" dirty="0" smtClean="0">
                <a:ln/>
              </a:rPr>
              <a:t>хранимых данных</a:t>
            </a:r>
            <a:endParaRPr lang="ru-RU" sz="4200" dirty="0">
              <a:ln/>
            </a:endParaRPr>
          </a:p>
        </p:txBody>
      </p:sp>
    </p:spTree>
    <p:extLst>
      <p:ext uri="{BB962C8B-B14F-4D97-AF65-F5344CB8AC3E}">
        <p14:creationId xmlns:p14="http://schemas.microsoft.com/office/powerpoint/2010/main" val="181277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59</TotalTime>
  <Words>513</Words>
  <Application>Microsoft Office PowerPoint</Application>
  <PresentationFormat>Произвольный</PresentationFormat>
  <Paragraphs>108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Ион</vt:lpstr>
      <vt:lpstr>Основные понятия ИС</vt:lpstr>
      <vt:lpstr>Понятие системы</vt:lpstr>
      <vt:lpstr>Понятие ИС</vt:lpstr>
      <vt:lpstr>Специфика ИС</vt:lpstr>
      <vt:lpstr>Свойства ИС</vt:lpstr>
      <vt:lpstr>Принципы построения ИС</vt:lpstr>
      <vt:lpstr>Основные задачи 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понятия ИС</dc:title>
  <dc:creator>Студент Безымянный</dc:creator>
  <cp:lastModifiedBy>vic42</cp:lastModifiedBy>
  <cp:revision>14</cp:revision>
  <dcterms:created xsi:type="dcterms:W3CDTF">2016-09-08T09:36:50Z</dcterms:created>
  <dcterms:modified xsi:type="dcterms:W3CDTF">2016-09-08T13:44:54Z</dcterms:modified>
</cp:coreProperties>
</file>